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3" roundtripDataSignature="AMtx7miK1s3vMkkEOEAQQU+3ZxEdEVaF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318CE91-A078-4DB3-81DE-207771FE55BA}">
  <a:tblStyle styleId="{C318CE91-A078-4DB3-81DE-207771FE5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customschemas.google.com/relationships/presentationmetadata" Target="meta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5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5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2248359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{C318CE91-A078-4DB3-81DE-207771FE55BA}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244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294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LANGKAH DRASTIK NAIKKAN RINGGIT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94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DUA FAKTOR PENYEBAB RM MEROSOT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2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RUNDINGAN SILING HUTANG AS TAK BERI KESAN EKONOMI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2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DIUNJUR MENGUKUH BERBANDING DOLAR AS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94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FIRMA JEPUN YAKIN EKOSISTEM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38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DAGANGAN SAHAM DIUNJUR DI BAWAH 1,400 MATA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94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OPR NAIK KUKUH NILAI MATA WANG NEGARA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7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94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BANK MALAYSIA CATAT PRESTASI LUAR BIASA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 7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2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USAHAWAN WANITA PERLU REBUT PELUANG PERNIAGAAN IP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8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94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PERTUMBUHAN EKONOMI PERLU KEKAL TINGGI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8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294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’TURUN NAIK RINGGIT MUNASABAH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9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600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MENYIMPAN SATU KEPERLUAN KETIKA KETIDAKTENTUAN EKONOMI, BUKAN SATU KEINGINAN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9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2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JANA PENDAPATAN DENGAN JUAL SEMULA MINYAK MASAK TERPAKAI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9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42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SEMAKAN EKONOMI GLOBAL LONJAK PERDAGANGAN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12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94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PERDAGANGAN NEGARA CECAH RM2.8 TRILLION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13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2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PELAN INDUK PERINDUSTRIAN 2030 PACU SEKTOR INDUSTRI,EKONOMI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14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2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TEXAS INSTRUMENTS LABUR RM14.6B BINA DUA KILANG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14 JUN </a:t>
                      </a: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42" name="Google Shape;142;p1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SH|OPR NAIK KUKUH NILAI MATA WANG NEGARA| MS 4</a:t>
            </a:r>
            <a:endParaRPr/>
          </a:p>
        </p:txBody>
      </p:sp>
      <p:pic>
        <p:nvPicPr>
          <p:cNvPr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8694" y="1771245"/>
            <a:ext cx="3733277" cy="492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49" name="Google Shape;149;p1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BH|BANK MALAYSIA CATAT PRESTASI LUAR BIASA| MS 23</a:t>
            </a:r>
            <a:endParaRPr/>
          </a:p>
        </p:txBody>
      </p:sp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7241" y="1739727"/>
            <a:ext cx="7617517" cy="4885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56" name="Google Shape;156;p1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BH|USAHAWAN WANITA PERLU REBUT PELUANG PERNIAGAAN IP| MS 11</a:t>
            </a:r>
            <a:endParaRPr/>
          </a:p>
        </p:txBody>
      </p:sp>
      <p:pic>
        <p:nvPicPr>
          <p:cNvPr id="157" name="Google Shape;15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9965" y="1807158"/>
            <a:ext cx="8852069" cy="4433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63" name="Google Shape;163;p1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SH|PERTUMBUHAN EKONOMI PERLU KEKAL TINGGI| MS 28</a:t>
            </a:r>
            <a:endParaRPr/>
          </a:p>
        </p:txBody>
      </p:sp>
      <p:pic>
        <p:nvPicPr>
          <p:cNvPr id="164" name="Google Shape;1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1459" y="1662420"/>
            <a:ext cx="8289081" cy="475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70" name="Google Shape;170;p1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BH|’TURUN NAIK RINGGIT MUNASABAH’| MS 23</a:t>
            </a:r>
            <a:endParaRPr/>
          </a:p>
        </p:txBody>
      </p:sp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6082" y="1807158"/>
            <a:ext cx="8033161" cy="66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2757" y="2467894"/>
            <a:ext cx="7886486" cy="4170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78" name="Google Shape;178;p1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BH|MENYIMPAN SATU KEPERLUAN KETIKA KETIDAKTENTUAN EKONOMI, BUKAN SATU KEINGINAN| MS 25</a:t>
            </a:r>
            <a:endParaRPr/>
          </a:p>
        </p:txBody>
      </p:sp>
      <p:pic>
        <p:nvPicPr>
          <p:cNvPr id="179" name="Google Shape;17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6483" y="1662420"/>
            <a:ext cx="7819032" cy="5070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85" name="Google Shape;185;p1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SH|JANA PENDAPATAN DENGAN JUAL SEMULA MINYAK MASAK TERPAKAI|    MS 26</a:t>
            </a:r>
            <a:endParaRPr/>
          </a:p>
        </p:txBody>
      </p:sp>
      <p:pic>
        <p:nvPicPr>
          <p:cNvPr id="186" name="Google Shape;1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596" y="1807158"/>
            <a:ext cx="10602805" cy="4591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SH|SEMAKAN EKONOMI GLOBAL LONJAK PERDAGANGAN MALAYSIA| MS 29</a:t>
            </a:r>
            <a:endParaRPr/>
          </a:p>
        </p:txBody>
      </p:sp>
      <p:pic>
        <p:nvPicPr>
          <p:cNvPr id="193" name="Google Shape;1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350" y="1662420"/>
            <a:ext cx="11849100" cy="4947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SH|PERDAGANGAN NEGARA CECAH RM2.8 TRILLION| MS 27</a:t>
            </a:r>
            <a:endParaRPr/>
          </a:p>
        </p:txBody>
      </p:sp>
      <p:pic>
        <p:nvPicPr>
          <p:cNvPr id="200" name="Google Shape;20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662420"/>
            <a:ext cx="11487150" cy="4938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2279650" y="898687"/>
            <a:ext cx="71120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SH|PELAN INDUK PERINDUSTRIAN 2030 PACU SEKTOR INDUSTRI,EKONOMI MALAYSIA| MS 10</a:t>
            </a:r>
            <a:endParaRPr/>
          </a:p>
        </p:txBody>
      </p:sp>
      <p:pic>
        <p:nvPicPr>
          <p:cNvPr id="207" name="Google Shape;20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199" y="1495424"/>
            <a:ext cx="7111999" cy="5202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2248678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{C318CE91-A078-4DB3-81DE-207771FE55BA}</a:tableStyleId>
              </a:tblPr>
              <a:tblGrid>
                <a:gridCol w="448425"/>
                <a:gridCol w="3507775"/>
                <a:gridCol w="16653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RAUB DURIAN FARMERS URGED TO UNITE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15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MAHU SAINTIS EROPAH SAHKAN KUALITI SAWIT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KADAR FAEDAH DI AS BUKAN PANDUAN BNM TETAPKAN OPR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TIKTOK TO SPENT BILLIONS IN S.E. ASIA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BANK NEGARA TO REMAIN ‘ÍNDEPENDENT’|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ANALYST : RINGGIT LIKELY TO STAY AT 4.60 - 4.61 AGAINST US DOLLAR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INDUSTRI SAWIT PERLU TERUS BERADA DI PASARAN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19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PROTON BULLISH ABOUT 2023 SALES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20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BOUSTEAD PLANTATIONS MUNGKIN PADA HARGA RM3 BILLION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20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SYOR IMF NAIKKAN OPR BEBAN RAKYAT, INDUSTRI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20 JUN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MISI MEMENANGI ‘PERLUMBAAN EKONOMI’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21 JUN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NAIK KE TANGGA 27 RANKING DAYA SAING DUNIA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21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EKSPORT MALAYSIA DIJANGKA KEKAL LEMAH TAHUN INI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22 JUN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PASARAN MODAL MAMPU SOKONG PERTUMBUHAN PELABURAN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22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 FAKTOR LEMAHKAN PRESTASI RINGGIT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22 JUN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’SASARAN TURUN DEFISIT KEPADA 5 PERATUS BOLEH DICAPAI’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PERTAMA DIGITAL BULLISH ON OUTLOOK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 JUN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13" name="Google Shape;213;p2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BH|TEXAS INSTRUMENTS LABUR RM14.6B BINA DUA KILANG| MS 26</a:t>
            </a:r>
            <a:endParaRPr/>
          </a:p>
        </p:txBody>
      </p:sp>
      <p:pic>
        <p:nvPicPr>
          <p:cNvPr id="214" name="Google Shape;21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6501" y="1466850"/>
            <a:ext cx="7286624" cy="539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220" name="Google Shape;220;p21"/>
          <p:cNvSpPr txBox="1"/>
          <p:nvPr/>
        </p:nvSpPr>
        <p:spPr>
          <a:xfrm>
            <a:off x="1744824" y="911305"/>
            <a:ext cx="8666001" cy="726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NST|RAUB DURIAN FARMERS URGED TO UNITE| MS 8</a:t>
            </a:r>
            <a:endParaRPr/>
          </a:p>
        </p:txBody>
      </p:sp>
      <p:pic>
        <p:nvPicPr>
          <p:cNvPr id="221" name="Google Shape;2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638300"/>
            <a:ext cx="10933224" cy="5059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27" name="Google Shape;227;p2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BH|MAHU SAINTIS EROPAH SAHKAN KUALITI SAWIT| MS 7</a:t>
            </a:r>
            <a:endParaRPr/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9690" y="1502229"/>
            <a:ext cx="6064897" cy="5290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34" name="Google Shape;234;p23"/>
          <p:cNvSpPr txBox="1"/>
          <p:nvPr/>
        </p:nvSpPr>
        <p:spPr>
          <a:xfrm>
            <a:off x="3088433" y="870890"/>
            <a:ext cx="6436308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BH|KADAR FAEDAH DI AS BUKAN PANDUAN BNM TETAPKAN OPR| MS 23</a:t>
            </a:r>
            <a:endParaRPr/>
          </a:p>
        </p:txBody>
      </p:sp>
      <p:pic>
        <p:nvPicPr>
          <p:cNvPr id="235" name="Google Shape;23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0138" y="1483567"/>
            <a:ext cx="8220269" cy="5290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241" name="Google Shape;241;p24"/>
          <p:cNvSpPr txBox="1"/>
          <p:nvPr/>
        </p:nvSpPr>
        <p:spPr>
          <a:xfrm>
            <a:off x="3136899" y="842817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NST|TIKTOK TO SPENT BILLIONS IN S.E. ASIA| MS 22</a:t>
            </a:r>
            <a:endParaRPr/>
          </a:p>
        </p:txBody>
      </p:sp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6245" y="1427585"/>
            <a:ext cx="8798767" cy="533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248" name="Google Shape;248;p2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NST|BANK NEGARA TO REMAIN ‘ÍNDEPENDENT’| MS 17</a:t>
            </a:r>
            <a:endParaRPr/>
          </a:p>
        </p:txBody>
      </p:sp>
      <p:pic>
        <p:nvPicPr>
          <p:cNvPr id="249" name="Google Shape;24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747" y="1586204"/>
            <a:ext cx="9787811" cy="5271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2111826" y="1058259"/>
            <a:ext cx="82296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NST|ANALYST : RINGGIT LIKELY TO STAY AT 4.60 - 4.61 AGAINST US DOLLAR| MS 17</a:t>
            </a:r>
            <a:endParaRPr/>
          </a:p>
        </p:txBody>
      </p:sp>
      <p:pic>
        <p:nvPicPr>
          <p:cNvPr id="256" name="Google Shape;25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1672" y="2101064"/>
            <a:ext cx="8649907" cy="2391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62" name="Google Shape;262;p27"/>
          <p:cNvSpPr txBox="1"/>
          <p:nvPr/>
        </p:nvSpPr>
        <p:spPr>
          <a:xfrm>
            <a:off x="1828203" y="911306"/>
            <a:ext cx="8454132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INDUSTRI SAWIT PERLU TERUS BERADA DI PASARAN| MS 29</a:t>
            </a:r>
            <a:endParaRPr/>
          </a:p>
        </p:txBody>
      </p:sp>
      <p:pic>
        <p:nvPicPr>
          <p:cNvPr id="263" name="Google Shape;26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203" y="1662420"/>
            <a:ext cx="8535591" cy="4953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269" name="Google Shape;269;p2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NST|PROTON BULLISH ABOUT 2023 SALES| MS 22</a:t>
            </a:r>
            <a:endParaRPr/>
          </a:p>
        </p:txBody>
      </p:sp>
      <p:pic>
        <p:nvPicPr>
          <p:cNvPr id="270" name="Google Shape;27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4330" y="1746509"/>
            <a:ext cx="6683337" cy="503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76" name="Google Shape;276;p2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JUN2023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BH|BOUSTEAD PLANTATIONS MUNGKIN PADA HARGA RM3 BILLION| MS 24</a:t>
            </a:r>
            <a:endParaRPr/>
          </a:p>
        </p:txBody>
      </p:sp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6488" y="1675021"/>
            <a:ext cx="6502076" cy="4809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3"/>
          <p:cNvGraphicFramePr/>
          <p:nvPr/>
        </p:nvGraphicFramePr>
        <p:xfrm>
          <a:off x="2248678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{C318CE91-A078-4DB3-81DE-207771FE55BA}</a:tableStyleId>
              </a:tblPr>
              <a:tblGrid>
                <a:gridCol w="448425"/>
                <a:gridCol w="3507775"/>
                <a:gridCol w="16653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RM49 BILLION DANA ASING SUDAH MENGALIR KELUAR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23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TINGKATKAN SEMULA DAYA SAING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DIJANGKA TERUS MEROSOT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26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89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PELABUR, PEMBIAYA DISARAN BERALIH KE ASIA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27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KOS SARA HIDUP TINGGI PUNCA GAGAL BAYAR HUTANG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27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PELABUR ASING JUAL SAHAM 10 MINGGU BERTURUT-TURUT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ASB, ASB 2, ASM TARIK TAMBAHAN RM3.5 BILION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27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APA YANG MARHAEN MAHU?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28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RASIONALISASI SUBSIDI BOLEH JEJAS PERTUMBUHAN KDNK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28 JUN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MALAYSIA DIJANGKA BERKEMBANG 2.6 PERATUS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28 JUN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83" name="Google Shape;283;p3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BH|SYOR IMF NAIKKAN OPR BEBAN RAKYAT, INDUSTRI| MS 25</a:t>
            </a:r>
            <a:endParaRPr/>
          </a:p>
        </p:txBody>
      </p:sp>
      <p:pic>
        <p:nvPicPr>
          <p:cNvPr id="284" name="Google Shape;28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4670" y="1689634"/>
            <a:ext cx="6182658" cy="500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90" name="Google Shape;290;p3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 MISI MEMENANGI ‘PERLUMBAAN EKONOMI’| MS 28</a:t>
            </a:r>
            <a:endParaRPr/>
          </a:p>
        </p:txBody>
      </p:sp>
      <p:pic>
        <p:nvPicPr>
          <p:cNvPr id="291" name="Google Shape;29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7729" y="1662420"/>
            <a:ext cx="8516539" cy="4887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97" name="Google Shape;297;p3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 NAIK KE TANGGA 27 RANKING DAYA SAING DUNIA |MS 24</a:t>
            </a:r>
            <a:endParaRPr/>
          </a:p>
        </p:txBody>
      </p:sp>
      <p:pic>
        <p:nvPicPr>
          <p:cNvPr id="298" name="Google Shape;29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2090" y="1662420"/>
            <a:ext cx="7107817" cy="5002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1762125" y="911306"/>
            <a:ext cx="8620125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BH|EKSPORT MALAYSIA DIJANGKA KEKAL LEMAH TAHUN INI| MS 23</a:t>
            </a:r>
            <a:endParaRPr/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825" y="1735131"/>
            <a:ext cx="5616812" cy="497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0637" y="1842079"/>
            <a:ext cx="6327538" cy="1396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12" name="Google Shape;312;p3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BH|PASARAN MODAL MAMPU SOKONG PERTUMBUHAN PELABURAN| MS 23</a:t>
            </a:r>
            <a:endParaRPr/>
          </a:p>
        </p:txBody>
      </p:sp>
      <p:pic>
        <p:nvPicPr>
          <p:cNvPr id="313" name="Google Shape;31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0313" y="1661871"/>
            <a:ext cx="1671638" cy="47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9155" y="1638541"/>
            <a:ext cx="1582534" cy="5143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20" name="Google Shape;320;p3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BH|6 FAKTOR LEMAHKAN PRESTASI RINGGIT| MS 21</a:t>
            </a:r>
            <a:endParaRPr/>
          </a:p>
        </p:txBody>
      </p:sp>
      <p:pic>
        <p:nvPicPr>
          <p:cNvPr id="321" name="Google Shape;32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2638" y="1662420"/>
            <a:ext cx="7586724" cy="511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27" name="Google Shape;327;p3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BH|’SASARAN TURUN DEFISIT KEPADA 5 PERATUS BOLEH DICAPAI’| MS 21</a:t>
            </a:r>
            <a:endParaRPr/>
          </a:p>
        </p:txBody>
      </p:sp>
      <p:pic>
        <p:nvPicPr>
          <p:cNvPr id="328" name="Google Shape;32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2018432"/>
            <a:ext cx="10058400" cy="3928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334" name="Google Shape;334;p3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NST|PERTAMA DIGITAL BULLISH ON OUTLOOK| MS 20</a:t>
            </a:r>
            <a:endParaRPr/>
          </a:p>
        </p:txBody>
      </p:sp>
      <p:pic>
        <p:nvPicPr>
          <p:cNvPr id="335" name="Google Shape;33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8300" y="1662420"/>
            <a:ext cx="9258300" cy="509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41" name="Google Shape;341;p3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BH|RM49 BILLION DANA ASING SUDAH MENGALIR KELUAR| MS 23</a:t>
            </a:r>
            <a:endParaRPr/>
          </a:p>
        </p:txBody>
      </p:sp>
      <p:pic>
        <p:nvPicPr>
          <p:cNvPr id="342" name="Google Shape;34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7492" y="1552575"/>
            <a:ext cx="6765133" cy="522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48" name="Google Shape;348;p3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BH|TINGKATKAN SEMULA DAYA SAING MALAYSIA| MS 29</a:t>
            </a:r>
            <a:endParaRPr/>
          </a:p>
        </p:txBody>
      </p:sp>
      <p:pic>
        <p:nvPicPr>
          <p:cNvPr id="349" name="Google Shape;34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7336" y="1662420"/>
            <a:ext cx="7897327" cy="4996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SH|LANGKAH DRASTIK NAIKKAN RINGGIT| MS 3</a:t>
            </a:r>
            <a:endParaRPr/>
          </a:p>
        </p:txBody>
      </p:sp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4450" y="1588325"/>
            <a:ext cx="3937451" cy="5109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55" name="Google Shape;355;p4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SH|RINGGIT DIJANGKA TERUS MEROSOT| MS 30</a:t>
            </a:r>
            <a:endParaRPr/>
          </a:p>
        </p:txBody>
      </p:sp>
      <p:pic>
        <p:nvPicPr>
          <p:cNvPr id="356" name="Google Shape;35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6810" y="1976235"/>
            <a:ext cx="8278380" cy="2905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62" name="Google Shape;362;p4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SH|PELABUR, PEMBIAYA DISARAN BERALIH KE ASIA| MS 8</a:t>
            </a:r>
            <a:endParaRPr/>
          </a:p>
        </p:txBody>
      </p:sp>
      <p:pic>
        <p:nvPicPr>
          <p:cNvPr id="363" name="Google Shape;36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6770" y="1807158"/>
            <a:ext cx="4878458" cy="4711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4415" y="1760329"/>
            <a:ext cx="8383170" cy="484890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70" name="Google Shape;370;p4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SH|KOS SARA HIDUP TINGGI PUNCA GAGAL BAYAR HUTANG| MS 8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76" name="Google Shape;376;p4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BH|PELABUR ASING JUAL SAHAM 10 MINGGU BERTURUT-TURUT| MS 25</a:t>
            </a:r>
            <a:endParaRPr/>
          </a:p>
        </p:txBody>
      </p:sp>
      <p:pic>
        <p:nvPicPr>
          <p:cNvPr id="377" name="Google Shape;37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8757" y="2128656"/>
            <a:ext cx="7954485" cy="26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83" name="Google Shape;383;p4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SH|ASB, ASB 2, ASM TARIK TAMBAHAN RM3.5 BILION| MS 27</a:t>
            </a:r>
            <a:endParaRPr/>
          </a:p>
        </p:txBody>
      </p:sp>
      <p:pic>
        <p:nvPicPr>
          <p:cNvPr id="384" name="Google Shape;38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7256" y="1807158"/>
            <a:ext cx="8497486" cy="476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90" name="Google Shape;390;p4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SH|APA YANG MARHAEN MAHU?| MS 17</a:t>
            </a:r>
            <a:endParaRPr/>
          </a:p>
        </p:txBody>
      </p:sp>
      <p:pic>
        <p:nvPicPr>
          <p:cNvPr id="391" name="Google Shape;39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9010" y="1635999"/>
            <a:ext cx="7513977" cy="4967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97" name="Google Shape;397;p4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SH|RASIONALISASI SUBSIDI BOLEH JEJAS PERTUMBUHAN KDNK| MS 25</a:t>
            </a:r>
            <a:endParaRPr/>
          </a:p>
        </p:txBody>
      </p:sp>
      <p:pic>
        <p:nvPicPr>
          <p:cNvPr id="398" name="Google Shape;39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7130" y="1558894"/>
            <a:ext cx="6599448" cy="5138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04" name="Google Shape;404;p4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BH|EKONOMI MALAYSIA DIJANGKA BERKEMBANG 2.6 PERATUS| MS 28</a:t>
            </a:r>
            <a:endParaRPr/>
          </a:p>
        </p:txBody>
      </p:sp>
      <p:pic>
        <p:nvPicPr>
          <p:cNvPr id="405" name="Google Shape;40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6362" y="2019103"/>
            <a:ext cx="8059275" cy="2819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/>
          <p:nvPr/>
        </p:nvSpPr>
        <p:spPr>
          <a:xfrm>
            <a:off x="2351655" y="911306"/>
            <a:ext cx="756712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SH|DUA FAKTOR PENYEBAB RM MEROSOT| MS 4</a:t>
            </a:r>
            <a:endParaRPr/>
          </a:p>
        </p:txBody>
      </p:sp>
      <p:pic>
        <p:nvPicPr>
          <p:cNvPr id="107" name="Google Shape;10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4426" y="1483575"/>
            <a:ext cx="5080174" cy="529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/>
          <p:nvPr/>
        </p:nvSpPr>
        <p:spPr>
          <a:xfrm>
            <a:off x="2437516" y="911306"/>
            <a:ext cx="733386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BH|RUNDINGAN SILING HUTANG AS TAK BERI KESAN EKONOMI MALAYSIA| MS 27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2980" y="1662420"/>
            <a:ext cx="5402932" cy="503538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1" name="Google Shape;121;p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SH|RINGGIT DIUNJUR MENGUKUH BERBANDING DOLAR AS| MS 26</a:t>
            </a:r>
            <a:endParaRPr/>
          </a:p>
        </p:txBody>
      </p:sp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9399" y="1748753"/>
            <a:ext cx="2533201" cy="4797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8" name="Google Shape;128;p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SH|FIRMA JEPUN YAKIN EKOSISTEM MALAYSIA| MS 26</a:t>
            </a:r>
            <a:endParaRPr/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8489" y="1638805"/>
            <a:ext cx="4025652" cy="511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35" name="Google Shape;135;p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JUN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SH|DAGANGAN SAHAM DIUNJUR DI BAWAH 1,400 MATA| MS 30</a:t>
            </a:r>
            <a:endParaRPr/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39" y="2010558"/>
            <a:ext cx="10536120" cy="410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2023-04-11T00:27:44Z</dcterms:created>
  <dc:creator>Administrator</dc:creator>
</cp:coreProperties>
</file>