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1" r:id="rId3"/>
    <p:sldId id="691" r:id="rId4"/>
    <p:sldId id="692" r:id="rId5"/>
    <p:sldId id="693" r:id="rId6"/>
    <p:sldId id="694" r:id="rId7"/>
    <p:sldId id="697" r:id="rId8"/>
    <p:sldId id="698" r:id="rId9"/>
    <p:sldId id="695" r:id="rId10"/>
    <p:sldId id="696" r:id="rId11"/>
    <p:sldId id="687" r:id="rId12"/>
    <p:sldId id="688" r:id="rId13"/>
    <p:sldId id="699" r:id="rId14"/>
    <p:sldId id="700" r:id="rId15"/>
    <p:sldId id="701" r:id="rId16"/>
    <p:sldId id="702" r:id="rId17"/>
    <p:sldId id="703" r:id="rId18"/>
    <p:sldId id="704" r:id="rId19"/>
    <p:sldId id="705" r:id="rId20"/>
    <p:sldId id="706" r:id="rId21"/>
    <p:sldId id="707" r:id="rId22"/>
    <p:sldId id="708" r:id="rId23"/>
    <p:sldId id="709" r:id="rId24"/>
    <p:sldId id="710" r:id="rId25"/>
    <p:sldId id="711" r:id="rId26"/>
    <p:sldId id="712" r:id="rId27"/>
    <p:sldId id="713" r:id="rId28"/>
    <p:sldId id="714" r:id="rId29"/>
    <p:sldId id="715" r:id="rId30"/>
    <p:sldId id="716" r:id="rId31"/>
    <p:sldId id="71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9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087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8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91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2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1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0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2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56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2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21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A1E04-DC28-4010-A0D5-F115ADD9429A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5984-2C54-40B3-BFFB-CF6F099168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443923-C019-4D91-8404-0EC5FB951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67773"/>
              </p:ext>
            </p:extLst>
          </p:nvPr>
        </p:nvGraphicFramePr>
        <p:xfrm>
          <a:off x="785813" y="366509"/>
          <a:ext cx="10620373" cy="6124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714">
                  <a:extLst>
                    <a:ext uri="{9D8B030D-6E8A-4147-A177-3AD203B41FA5}">
                      <a16:colId xmlns:a16="http://schemas.microsoft.com/office/drawing/2014/main" val="1368108344"/>
                    </a:ext>
                  </a:extLst>
                </a:gridCol>
                <a:gridCol w="6460575">
                  <a:extLst>
                    <a:ext uri="{9D8B030D-6E8A-4147-A177-3AD203B41FA5}">
                      <a16:colId xmlns:a16="http://schemas.microsoft.com/office/drawing/2014/main" val="2342386776"/>
                    </a:ext>
                  </a:extLst>
                </a:gridCol>
                <a:gridCol w="1595535">
                  <a:extLst>
                    <a:ext uri="{9D8B030D-6E8A-4147-A177-3AD203B41FA5}">
                      <a16:colId xmlns:a16="http://schemas.microsoft.com/office/drawing/2014/main" val="2219442741"/>
                    </a:ext>
                  </a:extLst>
                </a:gridCol>
                <a:gridCol w="2159549">
                  <a:extLst>
                    <a:ext uri="{9D8B030D-6E8A-4147-A177-3AD203B41FA5}">
                      <a16:colId xmlns:a16="http://schemas.microsoft.com/office/drawing/2014/main" val="96783733"/>
                    </a:ext>
                  </a:extLst>
                </a:gridCol>
              </a:tblGrid>
              <a:tr h="1991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TAJUK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TARIKH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SURAT</a:t>
                      </a:r>
                      <a:r>
                        <a:rPr lang="en-US" sz="1200" baseline="0" dirty="0"/>
                        <a:t>KHABAR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8034452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RINGGIT DIJANGKA SUSUT MENJELANG AKHIR TAHUN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9118448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SYOR CAJ EV BINA PENGECAS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8496378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KERAJAAN KAJI CAJ JUALAN RANGKAIAN PENGECAS AWAM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9070185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SISTEM PERCUKAIAN DUNIA PERLU BERGERAK SEIRING LANDSKAP EKONOMI DIGITAL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34094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PENGELUAR EV WAJAR KONGSI TANGGUNGJAWAB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95146014"/>
                  </a:ext>
                </a:extLst>
              </a:tr>
              <a:tr h="26655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FAKTOR POLITIK, EKONOMI PENGARUHI PASARAN SAHAM SEPANJANG OGOS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62337077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KUALITI PELABURAN DIUTAMA BERBANDING NILAI KELULUSAN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09391977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 PENAMPAN UTAMA PERKUKUH DAYA TAHAN EKONOMI MALAYSIA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353384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EKONOMI DIJANGKA CATAT PRESTASI KUKUH SUKU KEDUA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 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98808856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STRONG FUNDAMENTALS CONTINUE UPLIFT RINGGIT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 AUGUST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NEW STRAITS TIMES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67932076"/>
                  </a:ext>
                </a:extLst>
              </a:tr>
              <a:tr h="31939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PRESTASI EKONOMI SUKU KEDUA CEMERLANG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87811949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MODEL BAHARU CUKAI WAJAR AMBIL PENGAJARAN GST, SST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2490933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PERDAGANGAN MALAYSIA CATAT NILAI BULANAN TERTINGGI DALAM SEJARAH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21 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1390275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GAJI PEKERJA TIDAK SEIRING PERTUMBUHAN EKONOMI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24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41505059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PERTUMBUHAN PROTON TAMPUNG PENYUSUTAN JUALAN PERODUA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24 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2438772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MATRADE TINGKAT SASARAN JUALAN MIHAS 2026 KEPADA RM5 BILION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41457090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17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HARGA MINYAK UJI PARAS PSIKOLOGI AS100 SATU TONG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72818268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PROSPEK EKONOMI KUKUH DISOKONG PERMINTAAN DOMESTIK, PELABURAN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15872945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FAKTOR POLITIK, PRU16 DIJANGKA PENGARUHI BELANJAWAN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270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516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443923-C019-4D91-8404-0EC5FB951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060387"/>
              </p:ext>
            </p:extLst>
          </p:nvPr>
        </p:nvGraphicFramePr>
        <p:xfrm>
          <a:off x="785813" y="366509"/>
          <a:ext cx="10620373" cy="2969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67">
                  <a:extLst>
                    <a:ext uri="{9D8B030D-6E8A-4147-A177-3AD203B41FA5}">
                      <a16:colId xmlns:a16="http://schemas.microsoft.com/office/drawing/2014/main" val="1368108344"/>
                    </a:ext>
                  </a:extLst>
                </a:gridCol>
                <a:gridCol w="5062731">
                  <a:extLst>
                    <a:ext uri="{9D8B030D-6E8A-4147-A177-3AD203B41FA5}">
                      <a16:colId xmlns:a16="http://schemas.microsoft.com/office/drawing/2014/main" val="2342386776"/>
                    </a:ext>
                  </a:extLst>
                </a:gridCol>
                <a:gridCol w="2369975">
                  <a:extLst>
                    <a:ext uri="{9D8B030D-6E8A-4147-A177-3AD203B41FA5}">
                      <a16:colId xmlns:a16="http://schemas.microsoft.com/office/drawing/2014/main" val="2219442741"/>
                    </a:ext>
                  </a:extLst>
                </a:gridCol>
                <a:gridCol w="2760500">
                  <a:extLst>
                    <a:ext uri="{9D8B030D-6E8A-4147-A177-3AD203B41FA5}">
                      <a16:colId xmlns:a16="http://schemas.microsoft.com/office/drawing/2014/main" val="96783733"/>
                    </a:ext>
                  </a:extLst>
                </a:gridCol>
              </a:tblGrid>
              <a:tr h="1991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TAJUK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TARIKH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SURAT</a:t>
                      </a:r>
                      <a:r>
                        <a:rPr lang="en-US" sz="1200" baseline="0" dirty="0"/>
                        <a:t>KHABAR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8034452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GABUNGAN GST-SST BINA SISTEM LEBIH CEKAP, TELUS</a:t>
                      </a:r>
                      <a:endParaRPr lang="en-MY" sz="1200" b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9118448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MUSIM MONSUN REDAKAN IMPAK EL NINO SUPER TERHADAP SAWIT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8496378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ASET DI BAWAH PENGURUSAN SIME DARBY PROPERTY CECAH RM5b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9070185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EKONOMI MALAYSIA BOLEH RUGI RM50 JUTA SEHARI ANGKARA JEREBU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0340941"/>
                  </a:ext>
                </a:extLst>
              </a:tr>
              <a:tr h="27460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DIESEL, BAHAN API PACU LONJAKAN SUBSIDI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95146014"/>
                  </a:ext>
                </a:extLst>
              </a:tr>
              <a:tr h="26655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GOLONGAN PENDAPATAN RENDAH TERKESAN KEJUTAN HARGA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62337077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PROTON SASAR REKOD JUALAN TERTINGGI DALAM 15 TAHUN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09391977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TOKENISASI SUKU BUKA LALUAN BAHARU PASARAN MODAL MALAYSIA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28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353384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TOKENISASI BUKA AKSES RAKYAT KEPADA PELABURAN BON, SUKUK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28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98808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74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9502" y="149062"/>
            <a:ext cx="4512991" cy="690579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50701" y="972738"/>
            <a:ext cx="7879707" cy="8467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SH|RINGGIT DIJANGKA SUSUT MENJELANG AKHIR TAHUN| MS 30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D1284-E434-9253-0C0D-CA562CB04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022" y="2029907"/>
            <a:ext cx="4867954" cy="4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3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6" y="100686"/>
            <a:ext cx="4394719" cy="690579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1" y="847251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SH|SYOR CAJ EV BINA PENGECAS| MS 32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53DDF9-CB7B-960B-66E8-A6C84C349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377" y="1610637"/>
            <a:ext cx="5973244" cy="508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5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413466" cy="690579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2" y="906643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SH|KERAJAAN KAJI CAJ JUALAN RANGKAIAN PENGECAS AWAM| MS 31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B56F46-2C51-8F10-1350-4F684DFDB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755" y="1690418"/>
            <a:ext cx="7360489" cy="490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38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604" y="113541"/>
            <a:ext cx="4450788" cy="690579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0" y="894119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SH|SISTEM PERCUKAIAN DUNIA PERLU BERGERAK SEIRING LANDSKAP EKONOMI DIGITAL| MS 32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29D977-E0AB-14D2-7887-299503ACD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93" y="1895261"/>
            <a:ext cx="9050013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10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93306"/>
            <a:ext cx="4338821" cy="569167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2" y="671692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SH|PENGELUAR EV WAJAR KONGSI TANGGUNGJAWAB| MS 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E7C3E0-6665-8927-E469-D3C4D471F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391" y="1380313"/>
            <a:ext cx="7259217" cy="538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25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606" y="121295"/>
            <a:ext cx="4450788" cy="62515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2" y="765110"/>
            <a:ext cx="7741299" cy="6251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BH|FAKTOR POLITIK, EKONOMI PENGARUHI PASARAN SAHAM SEPANJANG OGOS| MS 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79263C-4DE8-E122-C168-3B6D5CDCE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44" y="1428911"/>
            <a:ext cx="8537510" cy="526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76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0660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BH|KUALITI PELABURAN DIUTAMA BERBANDING NILAI KELULUSAN| MS 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3A3352-7040-4D1F-8090-11BF18133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626" y="1324946"/>
            <a:ext cx="8772748" cy="55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61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BH|4 PENAMPAN UTAMA PERKUKUH DAYA TAHAN EKONOMI MALAYSIA| MS25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1191C4-7253-4B2B-BD66-C9D179601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52" y="1324946"/>
            <a:ext cx="11623095" cy="55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38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6C0666-75AE-49DC-911E-53B873D13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29ACE3-E365-4E13-9399-DA48F3EF17BF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BH|EKONOMI DIJANGKA CATAT PRESTASI KUKUH SUKU KEDUA| MS23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A6B198-F6D8-45B2-A251-31555E02D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449" y="1240971"/>
            <a:ext cx="6751100" cy="561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32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4A72A7-0D27-E705-BE98-99AF67A3E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1690688"/>
            <a:ext cx="10659963" cy="51673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1DDEF5-91A3-9296-81C9-316D90F1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90B0A68-AC26-A042-501C-22A8CAC2D19F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14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NST|STRONG FUNDAMENTALS CONTINUE UPLIFT RINNGIT| MS 3</a:t>
            </a:r>
          </a:p>
        </p:txBody>
      </p:sp>
    </p:spTree>
    <p:extLst>
      <p:ext uri="{BB962C8B-B14F-4D97-AF65-F5344CB8AC3E}">
        <p14:creationId xmlns:p14="http://schemas.microsoft.com/office/powerpoint/2010/main" val="378593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1DDEF5-91A3-9296-81C9-316D90F1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90B0A68-AC26-A042-501C-22A8CAC2D19F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SH|PRESTASI EKONOMI SUKU KEDUA CEMERLANG| MS 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AD1685-4159-12A9-2B0E-6669E5F1F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55" y="1334485"/>
            <a:ext cx="9221487" cy="536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5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1DDEF5-91A3-9296-81C9-316D90F1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90B0A68-AC26-A042-501C-22A8CAC2D19F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BH|MODEL BAHARU CUKAI WAJAR AMBIL PENGAJARAN GST, SST| MS 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4A7766-9BBD-BEA4-3D6A-2575E0021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862" y="1250302"/>
            <a:ext cx="8602275" cy="541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99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5358B6-3C9F-3D12-5BA9-056216F74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628" y="1408357"/>
            <a:ext cx="6948744" cy="528945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21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BH|PERDAGANGAN MALAYSIA CATAT NILAI BULANAN TERTINGGI DALAM SEJARAH| MS 22</a:t>
            </a:r>
          </a:p>
        </p:txBody>
      </p:sp>
    </p:spTree>
    <p:extLst>
      <p:ext uri="{BB962C8B-B14F-4D97-AF65-F5344CB8AC3E}">
        <p14:creationId xmlns:p14="http://schemas.microsoft.com/office/powerpoint/2010/main" val="1791378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24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BH|GAJI PEKERJA TIDAK SEIRING PERTUMBUHAN EKONOMI| MS 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B6D9A9-304C-479E-A38F-D5AF7337F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844" y="1324947"/>
            <a:ext cx="7837715" cy="544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34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24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BH|PERTUMBUHAN PROTON TAMPUNG PENYUSUTAN JUALAN PERODUA| MS 29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1F856A-9CF1-4C06-97FE-55501127C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583" y="1426841"/>
            <a:ext cx="7516274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7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SH|MATRADE TINGKAT SASARAN JUALAN MIHAS 2026 KEPADA RM5 BILION| MS 32 (SAMBUNG)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A3310B-6CFB-49E9-9330-203D0CAFD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71" y="1752366"/>
            <a:ext cx="10440857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98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 MATRADE TINGKAT SASARAN JUALAN MIHAS 2026 KEPADA RM5 BILION | MS 32 (SAMBUNGAN)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B84992-3426-463F-91A6-9D92F35C9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047" y="1371602"/>
            <a:ext cx="6115904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59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BH|HARGA MINYAK UJI PARAS PSIKOLOGI AS100 SATU TONG| MS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18881E-A7B8-47D2-947F-A1B66DEB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066" y="1324947"/>
            <a:ext cx="8126964" cy="546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81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25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BH|PROSPEK EKONOMI KUKUH DISOKONG PERMINTAAN DOMESTIK, PELABURAN| MS 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83A76E-132F-42FA-9FD4-3FBA6EDC5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677" y="1617106"/>
            <a:ext cx="7830643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0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BH|FAKTOR POLITIK, PRU16 DIJANGKA PENGARUHI BELANJAWAN| MS 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142074-C2AF-49BB-86D0-142C60862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232" y="1324947"/>
            <a:ext cx="8453534" cy="544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17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BH|GABUNGAN GST-SST BINA SISTEM LEBIH CEKAP, TELUS| MS 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68830C-580D-49CC-92DC-41A8ABDDE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775" y="1324947"/>
            <a:ext cx="6308448" cy="548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73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BH|MUSIM MONSUN REDAKAN IMPAK EL NINO SUPER TERHADAP SAWIT| MS 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12BBC8-DF96-4540-A457-3D7C5E851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124" y="1324947"/>
            <a:ext cx="8411749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94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BH|ASET DI BAWAH PENGURUSAN SIME DARBY PROPERTY CECAH RM5b| MS 28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98B753-225C-4FC3-BBA5-95F3A5722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677" y="1742839"/>
            <a:ext cx="9640645" cy="33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41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BH|EKONOMI MALAYSIA BOLEH RUGI RM50 JUTA SEHARI ANGKARA JEREBU| MS 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914EC5-9D5D-4F94-998B-EA7661B80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275" y="1369332"/>
            <a:ext cx="8037448" cy="53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77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BH|DIESEL, BAHAN API PACU LONJAKAN SUBSIDI| MS 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02F863-4F03-4927-9773-FD492B1B7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207" y="1324947"/>
            <a:ext cx="5999583" cy="548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42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BH|GOLONGAN PENDAPATAN RENDAH TERKESAN KEJUTAN HARGA| MS 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530DB7-12E9-40EA-80BC-B575D9DF7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320" y="1799123"/>
            <a:ext cx="7792537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58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BH|PROTON SASAR REKOD JUALAN TERTINGGI DALAM 15 TAHUN| MS 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22C66A-BC38-4229-AFB4-7ADC1E7BB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22" y="1489741"/>
            <a:ext cx="7783011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04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28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BH|TOKENISASI SUKU BUKA LALUAN BAHARU PASARAN MODAL MALAYSIA| MS 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A20D80-A338-4202-826A-3ABB6B784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1" y="1324947"/>
            <a:ext cx="7837715" cy="546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4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CA56EE4-43B8-8C33-769F-459ED1B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022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60EEACA-8E88-7369-099C-9BF3B0B1839D}"/>
              </a:ext>
            </a:extLst>
          </p:cNvPr>
          <p:cNvSpPr txBox="1">
            <a:spLocks/>
          </p:cNvSpPr>
          <p:nvPr/>
        </p:nvSpPr>
        <p:spPr>
          <a:xfrm>
            <a:off x="2177142" y="634368"/>
            <a:ext cx="7837715" cy="6905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28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BH|TOKENISASI BUKA AKSES RAKYAT KEPADA PELABURAN BON, SUKUK| MS 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EF54F-8799-4BCA-A865-284029FE2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23" y="1890498"/>
            <a:ext cx="9678751" cy="30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72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20344</TotalTime>
  <Words>893</Words>
  <Application>Microsoft Office PowerPoint</Application>
  <PresentationFormat>Widescreen</PresentationFormat>
  <Paragraphs>207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SINAR HARIAN</vt:lpstr>
      <vt:lpstr>SINAR HARIAN</vt:lpstr>
      <vt:lpstr>SINAR HARIAN</vt:lpstr>
      <vt:lpstr>SINAR HARIAN</vt:lpstr>
      <vt:lpstr>SINAR HARIAN</vt:lpstr>
      <vt:lpstr>BERITA HARIAN</vt:lpstr>
      <vt:lpstr>BERITA HARIAN</vt:lpstr>
      <vt:lpstr>BERITA HARIAN</vt:lpstr>
      <vt:lpstr>BERITA HARIAN</vt:lpstr>
      <vt:lpstr>NEW STRAITS TIMES</vt:lpstr>
      <vt:lpstr>SINAR HARIAN</vt:lpstr>
      <vt:lpstr>BERITA HARIAN</vt:lpstr>
      <vt:lpstr>BERITA HARIAN</vt:lpstr>
      <vt:lpstr>BERITA HARIAN</vt:lpstr>
      <vt:lpstr>BERITA HARIAN</vt:lpstr>
      <vt:lpstr>SINAR HARIAN</vt:lpstr>
      <vt:lpstr>SINAR HARIAN</vt:lpstr>
      <vt:lpstr>BERITA HARIAN</vt:lpstr>
      <vt:lpstr>BERITA HARIAN</vt:lpstr>
      <vt:lpstr>BERITA HARIAN</vt:lpstr>
      <vt:lpstr>BERITA HARIAN</vt:lpstr>
      <vt:lpstr>BERITA HARIAN</vt:lpstr>
      <vt:lpstr>BERITA HARIAN</vt:lpstr>
      <vt:lpstr>BERITA HARIAN</vt:lpstr>
      <vt:lpstr>BERITA HARIAN</vt:lpstr>
      <vt:lpstr>BERITA HARIAN</vt:lpstr>
      <vt:lpstr>BERITA HARIAN</vt:lpstr>
      <vt:lpstr>BERITA HARIAN</vt:lpstr>
      <vt:lpstr>BERITA HARIAN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syahrazi@pmk.local</cp:lastModifiedBy>
  <cp:revision>845</cp:revision>
  <dcterms:created xsi:type="dcterms:W3CDTF">2023-04-11T00:27:44Z</dcterms:created>
  <dcterms:modified xsi:type="dcterms:W3CDTF">2026-09-07T01:25:49Z</dcterms:modified>
</cp:coreProperties>
</file>