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712" r:id="rId4"/>
    <p:sldId id="713" r:id="rId5"/>
    <p:sldId id="714" r:id="rId6"/>
    <p:sldId id="715" r:id="rId7"/>
    <p:sldId id="716" r:id="rId8"/>
    <p:sldId id="717" r:id="rId9"/>
    <p:sldId id="718" r:id="rId10"/>
    <p:sldId id="719" r:id="rId11"/>
    <p:sldId id="720" r:id="rId12"/>
    <p:sldId id="721" r:id="rId13"/>
    <p:sldId id="722" r:id="rId14"/>
    <p:sldId id="723" r:id="rId15"/>
    <p:sldId id="724" r:id="rId16"/>
    <p:sldId id="725" r:id="rId17"/>
    <p:sldId id="726" r:id="rId18"/>
    <p:sldId id="727" r:id="rId19"/>
    <p:sldId id="728" r:id="rId20"/>
    <p:sldId id="729" r:id="rId21"/>
    <p:sldId id="730" r:id="rId22"/>
    <p:sldId id="731" r:id="rId23"/>
    <p:sldId id="732" r:id="rId24"/>
    <p:sldId id="733" r:id="rId25"/>
    <p:sldId id="734" r:id="rId26"/>
    <p:sldId id="735" r:id="rId27"/>
    <p:sldId id="736" r:id="rId28"/>
    <p:sldId id="737" r:id="rId29"/>
    <p:sldId id="738" r:id="rId30"/>
    <p:sldId id="741" r:id="rId31"/>
    <p:sldId id="742" r:id="rId32"/>
    <p:sldId id="739" r:id="rId33"/>
    <p:sldId id="747" r:id="rId34"/>
    <p:sldId id="748" r:id="rId35"/>
    <p:sldId id="749" r:id="rId36"/>
    <p:sldId id="750" r:id="rId37"/>
    <p:sldId id="751" r:id="rId38"/>
    <p:sldId id="752" r:id="rId39"/>
    <p:sldId id="74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2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385320"/>
              </p:ext>
            </p:extLst>
          </p:nvPr>
        </p:nvGraphicFramePr>
        <p:xfrm>
          <a:off x="921317" y="351572"/>
          <a:ext cx="10349366" cy="6350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GAME CHANGER TVET ATM-</a:t>
                      </a:r>
                      <a:r>
                        <a:rPr lang="en-US" sz="1200" dirty="0" err="1"/>
                        <a:t>MoT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HANYA 25 PERATUS KERJA PERLU KELAYAKAN IJAZAH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MANFAATKAN KURSUS JANGKA PENDEK TINGKAT KEMAHIRAN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PBAKL SATUKAN ‘ROH ILMU’BUKU, GENERASI Z SERTA MEDIA SOSIAL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ISU PELARIAN DIURUS SECARA SEIMBANG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BELANJA SUBSIDI BAHAN API PADA APRIL NAIK SEHINGGA RM7.5b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KEMAJUAN AI MESTI BERTERAS ETIKA, NILAI KEMANUSIAAN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KESAN BURUK MEDIA SOSIAL KEPADA REMAJA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9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MENJULANG KEMAHIRAN, MEROBOHKAN STIGMA LAMA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JUN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PERCEPAT GUNA TEKNOLOGI DIGITAL,AI KEKANG WARGA ASING CURI HASIL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PELIHARA KEHARMONIAN NEGARA BERTERASKAN BUDAYA BANGSA MELAYU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BERITA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TEROKA SUMBER MINYAK BAHARU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PENAWARAN KURSUS BAHARU DI IPT PERLU TAPISAN MQA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BANGUNKAN EKOSISTEM AI BERDAULAT DI MALAYSIA, ASEAN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BIMBING GURU LEBIH AWAL JADI PENTADBIR, PENGETUA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KADAR PENGANGGURAN DI MALAYSIA NAIK DARIPADA 2.9 PERATUS KEPADA 3 PERATUS PADA APRIL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KESAN BUKAN SECARA  MENDADAK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 ’JANGAN GUNA BAHASA TAK SOPAN, ELAK ISU 3R’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JUN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BAEK PTPTN PERUNTUK RM8.79J BANTU PELAJAR MISKIN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JUN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IMBANGI TEKNOLOGI AI DENGAN AKHLAK ELAK KESAN NEGATIF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09" y="76217"/>
            <a:ext cx="4391779" cy="53027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8" y="606488"/>
            <a:ext cx="8444203" cy="53027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KESAN BURUK MEDIA SOSIAL KEPADA REMAJA|MS 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868" y="1063690"/>
            <a:ext cx="5252263" cy="57943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70"/>
            <a:ext cx="8444203" cy="55669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MENJULANG KEMAHIRAN, MEROBOHKAN STIGMA LAMA|MS 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67" y="1390261"/>
            <a:ext cx="4067743" cy="5393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961" y="1553392"/>
            <a:ext cx="3982006" cy="50108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5846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PERCEPAT GUNA TEKNOLOGI DIGITAL,AI KEKANG WARGA ASING CURI HASIL NEGARA|MS 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55" y="1418253"/>
            <a:ext cx="11240290" cy="53651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55" y="1506946"/>
            <a:ext cx="10488489" cy="5237216"/>
          </a:xfrm>
          <a:prstGeom prst="rect">
            <a:avLst/>
          </a:prstGeom>
        </p:spPr>
      </p:pic>
      <p:sp>
        <p:nvSpPr>
          <p:cNvPr id="6" name="Content Placeholder 3"/>
          <p:cNvSpPr txBox="1"/>
          <p:nvPr/>
        </p:nvSpPr>
        <p:spPr>
          <a:xfrm>
            <a:off x="1948541" y="922262"/>
            <a:ext cx="8444203" cy="5846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PERCEPAT GUNA TEKNOLOGI DIGITAL,AI KEKANG WARGA ASING CURI HASIL NEGARA|MS 12 (SAMBUNGAN)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59401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PELIHARA KEHARMONIAN NEGARA BERTERASKAN BUDAYA BANGSA MELAYU|MS 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661" y="1427584"/>
            <a:ext cx="9674678" cy="53557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5846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TEROKA SUMBER MINYAK BAHARU|MS 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7" y="1418253"/>
            <a:ext cx="11840548" cy="525348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57535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PENAWARAN KURSUS BAHARU DI IPT PERLU TAPISAN MQA|MS 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60" y="1391833"/>
            <a:ext cx="11498280" cy="5343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50070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BANGUNKAN EKOSISTEM AI BERDAULAT DI MALAYSIA, ASEAN|MS 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39" y="1334278"/>
            <a:ext cx="11260121" cy="55194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60" y="1506946"/>
            <a:ext cx="10593278" cy="5210902"/>
          </a:xfrm>
          <a:prstGeom prst="rect">
            <a:avLst/>
          </a:prstGeom>
        </p:spPr>
      </p:pic>
      <p:sp>
        <p:nvSpPr>
          <p:cNvPr id="6" name="Content Placeholder 3"/>
          <p:cNvSpPr txBox="1"/>
          <p:nvPr/>
        </p:nvSpPr>
        <p:spPr>
          <a:xfrm>
            <a:off x="1957873" y="833569"/>
            <a:ext cx="8444203" cy="57535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BANGUNKAN EKOSISTEM AI BERDAULAT DI MALAYSIA, ASEAN|MS 11(SAMBUNGAN)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53803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BIMBING GURU LEBIH AWAL JADI PENTADBIR, PENGETUA|MS 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59" y="1371600"/>
            <a:ext cx="11136279" cy="53930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808970"/>
              </p:ext>
            </p:extLst>
          </p:nvPr>
        </p:nvGraphicFramePr>
        <p:xfrm>
          <a:off x="1007706" y="275245"/>
          <a:ext cx="10105053" cy="365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3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 TAHUN FASA PENTING CAPAI NEGARA AI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JUN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76359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DEMOKRASI RAPUH ANGKARA MANIPULASI, KEMPEN SONGSANG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7615223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JANGAN TOHMAH UNIVERSITI AWAM ADA ‘PINTU BELAKANG’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PROPAGANDA GANGGU FOKUS LAKSANA TRANSFORMASI PENDIDIKAN TINGGI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REKA PERMAINAN DIGITAL KREATIF TARIK MINAT PELAJAR KE DUNIA STEM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ISU DISIPLIN MURID,SAMPAI BILA HENDAK SALING MENYALAHKAN?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UTeM</a:t>
                      </a:r>
                      <a:r>
                        <a:rPr lang="en-US" sz="1200" dirty="0"/>
                        <a:t> TUAN RUMAH PERSIDANGAN KEPIMPINAN STEM-TVET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LANGKAH PERSIAP GENERASI MUDA!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TENAGA MAHIR DIPERLUKAN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NEVER UNDERESTIMATE DENGUE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KOS BAJA NAIK DIJANGKA BERI KESAN HARGA MAKANAN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JUN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SINAR HARIAN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721" y="1825625"/>
            <a:ext cx="9881119" cy="4593836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1957873" y="833569"/>
            <a:ext cx="8444203" cy="53803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KADAR PENGANGGURAN DI MALAYSIA NAIK DARIPADA 2.9 PERATUS KEPADA 3 PERATUS PADA APRIL|MS 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051" y="1371600"/>
            <a:ext cx="7787898" cy="5486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957873" y="833569"/>
            <a:ext cx="8444203" cy="53803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KESAN BUKAN SECARA  MENDADAK|MS 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957873" y="833569"/>
            <a:ext cx="8444203" cy="53803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’JANGAN GUNA BAHASA TAK SOPAN, ELAK ISU 3R’|MS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470" y="1555115"/>
            <a:ext cx="6858000" cy="44767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957873" y="833569"/>
            <a:ext cx="8444203" cy="53803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BAEK PTPTN PERUNTUK RM8.79J BANTU PELAJAR MISKIN|MS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5" y="1566545"/>
            <a:ext cx="8439150" cy="37242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957873" y="833569"/>
            <a:ext cx="8444203" cy="53803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IMBANGI TEKNOLOGI AI DENGAN AKHLAK ELAK KESAN NEGATIF|MS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F5B80-E894-4D30-9B41-2F04281A8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11" y="1688841"/>
            <a:ext cx="4391778" cy="486290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939212" y="962729"/>
            <a:ext cx="8444203" cy="53803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|5 TAHUN FASA PENTING CAPAI NEGARA AI|MS 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655AC-AC74-4878-90CB-021EA011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49" y="1629920"/>
            <a:ext cx="49911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3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957872" y="833569"/>
            <a:ext cx="8380445" cy="6645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|DEMOKRASI RAPUH ANGKARA MANIPULASI, KEMPEN SONGSANG AI|MS 11 (SAMBUNG)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CA3E70-5B1D-4579-86B1-6490FC533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6" y="1498100"/>
            <a:ext cx="8033657" cy="519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70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E95D09-4601-493D-AA3B-5C41E52E6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512" y="1803601"/>
            <a:ext cx="7825954" cy="303159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56B921-FAD2-4C03-BF3D-6413D750D681}"/>
              </a:ext>
            </a:extLst>
          </p:cNvPr>
          <p:cNvSpPr txBox="1"/>
          <p:nvPr/>
        </p:nvSpPr>
        <p:spPr>
          <a:xfrm>
            <a:off x="1957872" y="908217"/>
            <a:ext cx="8380445" cy="6645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|DEMOKRASI RAPUH ANGKARA MANIPULASI, KEMPEN SONGSANG AI|MS 11 (SAMBUNGAN)</a:t>
            </a:r>
          </a:p>
        </p:txBody>
      </p:sp>
    </p:spTree>
    <p:extLst>
      <p:ext uri="{BB962C8B-B14F-4D97-AF65-F5344CB8AC3E}">
        <p14:creationId xmlns:p14="http://schemas.microsoft.com/office/powerpoint/2010/main" val="1156657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957873" y="824235"/>
            <a:ext cx="8445760" cy="6733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BH|JANGAN TOHMAH UNIVERSITI AWAM ADA ‘PINTU BELAKANG’|MS 12 (SAMBUNG)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E88EB4-39B3-42CE-AC10-0F26549AA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55" y="1562926"/>
            <a:ext cx="7671319" cy="518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49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B66BFE-E2D7-45FD-866D-10418F927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73" y="1688822"/>
            <a:ext cx="8143875" cy="495300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9ACF3DD-6546-41BB-908B-B8F708ECCB3D}"/>
              </a:ext>
            </a:extLst>
          </p:cNvPr>
          <p:cNvSpPr txBox="1"/>
          <p:nvPr/>
        </p:nvSpPr>
        <p:spPr>
          <a:xfrm>
            <a:off x="1957873" y="824235"/>
            <a:ext cx="8445760" cy="6733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JANGAN TOHMAH UNIVERSITI AWAM ADA ‘PINTU BELAKANG’|MS 12 (SAMBUNG)</a:t>
            </a:r>
          </a:p>
        </p:txBody>
      </p:sp>
    </p:spTree>
    <p:extLst>
      <p:ext uri="{BB962C8B-B14F-4D97-AF65-F5344CB8AC3E}">
        <p14:creationId xmlns:p14="http://schemas.microsoft.com/office/powerpoint/2010/main" val="2829039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306"/>
            <a:ext cx="4376143" cy="740263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66912" y="926879"/>
            <a:ext cx="8445759" cy="8459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SH|GAME CHANGER TVET </a:t>
            </a:r>
            <a:r>
              <a:rPr lang="en-US" sz="1600" dirty="0" err="1"/>
              <a:t>ATM-MoT|MS</a:t>
            </a:r>
            <a:r>
              <a:rPr lang="en-US" sz="1600" dirty="0"/>
              <a:t>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695" y="1866126"/>
            <a:ext cx="2525678" cy="482334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957873" y="880224"/>
            <a:ext cx="8445760" cy="59401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BH|PROPAGANDA GANGGU FOKUS LAKSANA TRANSFORMASI PENDIDIKAN TINGGI |MS 13 (SAMBUNG)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F5596-B7F9-4D31-9181-B8C8B65F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475" y="1519101"/>
            <a:ext cx="7770313" cy="52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03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B7A1E6-FF99-4708-8507-C52A22CCFC17}"/>
              </a:ext>
            </a:extLst>
          </p:cNvPr>
          <p:cNvSpPr txBox="1"/>
          <p:nvPr/>
        </p:nvSpPr>
        <p:spPr>
          <a:xfrm>
            <a:off x="1957873" y="880224"/>
            <a:ext cx="8445760" cy="59401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BH|PROPAGANDA GANGGU FOKUS LAKSANA TRANSFORMASI PENDIDIKAN TINGGI |MS 13 (SAMBUNG)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B39000-E2E4-406C-9857-22F4A8E41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44" y="1567549"/>
            <a:ext cx="7080312" cy="51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2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94875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957874" y="768253"/>
            <a:ext cx="8427098" cy="60334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BH|REKA PERMAINAN DIGITAL KREATIF TARIK MINAT PELAJAR KE DUNIA STEM|MS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2537BC-D80A-44FF-8665-9304D9B35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158" y="1380932"/>
            <a:ext cx="7949681" cy="54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CEE81B-5B9A-49CC-853E-B33272D76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03" y="1455576"/>
            <a:ext cx="8181621" cy="53277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1730C7-3496-4BDB-9550-1C5DB85A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4195C4-9D35-4BA5-8458-F691B209FEBE}"/>
              </a:ext>
            </a:extLst>
          </p:cNvPr>
          <p:cNvSpPr txBox="1"/>
          <p:nvPr/>
        </p:nvSpPr>
        <p:spPr>
          <a:xfrm>
            <a:off x="1957873" y="833569"/>
            <a:ext cx="8444203" cy="53803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ISU DISIPLIN MURID,SAMPAI BILA HENDAK SALING MENYALAHKAN?|MS 20</a:t>
            </a:r>
          </a:p>
        </p:txBody>
      </p:sp>
    </p:spTree>
    <p:extLst>
      <p:ext uri="{BB962C8B-B14F-4D97-AF65-F5344CB8AC3E}">
        <p14:creationId xmlns:p14="http://schemas.microsoft.com/office/powerpoint/2010/main" val="1625502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1730C7-3496-4BDB-9550-1C5DB85A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D8FC9F-3902-478F-8A9B-CC5BF86A5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68" y="1506946"/>
            <a:ext cx="10563031" cy="4613936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EC1FE25-DE7F-4766-8C17-BFC770FE611B}"/>
              </a:ext>
            </a:extLst>
          </p:cNvPr>
          <p:cNvSpPr txBox="1"/>
          <p:nvPr/>
        </p:nvSpPr>
        <p:spPr>
          <a:xfrm>
            <a:off x="1964481" y="833569"/>
            <a:ext cx="8444203" cy="53803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ISU DISIPLIN MURID,SAMPAI BILA HENDAK SALING MENYALAHKAN?|MS 20 (SAMBUNGAN)</a:t>
            </a:r>
          </a:p>
        </p:txBody>
      </p:sp>
    </p:spTree>
    <p:extLst>
      <p:ext uri="{BB962C8B-B14F-4D97-AF65-F5344CB8AC3E}">
        <p14:creationId xmlns:p14="http://schemas.microsoft.com/office/powerpoint/2010/main" val="4160603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65E25B-D6FD-4E0D-ACED-6C84AC5C9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21" y="1380931"/>
            <a:ext cx="7987005" cy="50865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E62DEBF-D8E2-45EC-8F03-1F14B4BD4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1636F37-2624-4B83-A659-31C109E214EF}"/>
              </a:ext>
            </a:extLst>
          </p:cNvPr>
          <p:cNvSpPr txBox="1"/>
          <p:nvPr/>
        </p:nvSpPr>
        <p:spPr>
          <a:xfrm>
            <a:off x="1964481" y="833569"/>
            <a:ext cx="8444203" cy="53803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</a:t>
            </a:r>
            <a:r>
              <a:rPr lang="en-US" sz="1400" dirty="0" err="1"/>
              <a:t>UTeM</a:t>
            </a:r>
            <a:r>
              <a:rPr lang="en-US" sz="1400" dirty="0"/>
              <a:t> TUAN RUMAH PERSIDANGAN KEPIMPINAN STEM-TVET | MS 21</a:t>
            </a:r>
          </a:p>
        </p:txBody>
      </p:sp>
    </p:spTree>
    <p:extLst>
      <p:ext uri="{BB962C8B-B14F-4D97-AF65-F5344CB8AC3E}">
        <p14:creationId xmlns:p14="http://schemas.microsoft.com/office/powerpoint/2010/main" val="1918171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8C3BF9-7880-450E-91BA-6C7084DF2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069" y="1287624"/>
            <a:ext cx="8539861" cy="55703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0C646FB-CF15-4F90-B107-7FBC1412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BDCAC93-D211-40DB-82F7-5EBEB72CE454}"/>
              </a:ext>
            </a:extLst>
          </p:cNvPr>
          <p:cNvSpPr txBox="1"/>
          <p:nvPr/>
        </p:nvSpPr>
        <p:spPr>
          <a:xfrm>
            <a:off x="1964481" y="833569"/>
            <a:ext cx="8444203" cy="53803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LANGKAH PERSIAP GENERASI MUDA!| MS 16</a:t>
            </a:r>
          </a:p>
        </p:txBody>
      </p:sp>
    </p:spTree>
    <p:extLst>
      <p:ext uri="{BB962C8B-B14F-4D97-AF65-F5344CB8AC3E}">
        <p14:creationId xmlns:p14="http://schemas.microsoft.com/office/powerpoint/2010/main" val="4209788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0C646FB-CF15-4F90-B107-7FBC1412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BDCAC93-D211-40DB-82F7-5EBEB72CE454}"/>
              </a:ext>
            </a:extLst>
          </p:cNvPr>
          <p:cNvSpPr txBox="1"/>
          <p:nvPr/>
        </p:nvSpPr>
        <p:spPr>
          <a:xfrm>
            <a:off x="1964481" y="833569"/>
            <a:ext cx="8444203" cy="53803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TENAGA MAHIR DIPERLUKAN |MS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33A56-3A20-4B14-B505-513A84448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27" y="1595536"/>
            <a:ext cx="10220325" cy="354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22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B51ABF-2963-4025-A4AD-2AB382268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771" y="1622332"/>
            <a:ext cx="9391650" cy="50101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360592-976E-4344-BDF4-87462F7E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675A361-9C6D-4390-A2B3-A3EF26F14640}"/>
              </a:ext>
            </a:extLst>
          </p:cNvPr>
          <p:cNvSpPr txBox="1"/>
          <p:nvPr/>
        </p:nvSpPr>
        <p:spPr>
          <a:xfrm>
            <a:off x="1873897" y="958935"/>
            <a:ext cx="8444203" cy="53803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NEVER UNDERESTIMATE DENGUE|MS 12</a:t>
            </a:r>
          </a:p>
        </p:txBody>
      </p:sp>
    </p:spTree>
    <p:extLst>
      <p:ext uri="{BB962C8B-B14F-4D97-AF65-F5344CB8AC3E}">
        <p14:creationId xmlns:p14="http://schemas.microsoft.com/office/powerpoint/2010/main" val="1262715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11" name="Content Placeholder 3"/>
          <p:cNvSpPr txBox="1"/>
          <p:nvPr/>
        </p:nvSpPr>
        <p:spPr>
          <a:xfrm>
            <a:off x="1957873" y="833569"/>
            <a:ext cx="8444203" cy="53803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KOS BAJA NAIK DIJANGKA BERI KESAN HARGA MAKANAN|MS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8337A-8BD0-4A56-94EB-A6175C20B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71" y="1371601"/>
            <a:ext cx="10621857" cy="526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8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50070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HANYA 25 PERATUS KERJA PERLU KELAYAKAN IJAZAH|MS 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98" y="1334278"/>
            <a:ext cx="7575603" cy="55237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50070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MANFAATKAN KURSUS JANGKA PENDEK TINGKAT KEMAHIRAN|MS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65" y="1334278"/>
            <a:ext cx="9661269" cy="55237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50070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PBAKL SATUKAN ‘ROH ILMU’BUKU, GENERASI Z SERTA MEDIA SOSIAL|MS 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681" y="1268962"/>
            <a:ext cx="9042637" cy="55890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50070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ISU PELARIAN DIURUS SECARA SEIMBANG|MS 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857" y="1334277"/>
            <a:ext cx="8578285" cy="55237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6733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BELANJA SUBSIDI BAHAN API PADA APRIL NAIK SEHINGGA RM7.5b|MS 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43" y="1614196"/>
            <a:ext cx="11545911" cy="45559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70"/>
            <a:ext cx="8444203" cy="5846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JUN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|KEMAJUAN AI MESTI BERTERAS ETIKA, NILAI KEMANUSIAAN|MS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83" y="1334278"/>
            <a:ext cx="12192000" cy="54281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1098</Words>
  <Application>Microsoft Office PowerPoint</Application>
  <PresentationFormat>Widescreen</PresentationFormat>
  <Paragraphs>244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SINAR HARIAN</vt:lpstr>
      <vt:lpstr>BERITA HARIAN</vt:lpstr>
      <vt:lpstr>BERITA HARIAN</vt:lpstr>
      <vt:lpstr>BERITA HARIAN</vt:lpstr>
      <vt:lpstr>SINAR HARIAN</vt:lpstr>
      <vt:lpstr>BERITA HARIAN</vt:lpstr>
      <vt:lpstr>SINAR HARIAN</vt:lpstr>
      <vt:lpstr>SINAR HARIAN</vt:lpstr>
      <vt:lpstr>SINAR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SINAR HARIAN</vt:lpstr>
      <vt:lpstr>SINAR HARIAN</vt:lpstr>
      <vt:lpstr>BERITA HARIAN</vt:lpstr>
      <vt:lpstr>BERITA HARIAN</vt:lpstr>
      <vt:lpstr>BERITA  HARIAN</vt:lpstr>
      <vt:lpstr>BERITA HARIAN</vt:lpstr>
      <vt:lpstr>BERITA  HARIAN</vt:lpstr>
      <vt:lpstr>BERITA  HARIAN</vt:lpstr>
      <vt:lpstr>BERITA  HARIAN</vt:lpstr>
      <vt:lpstr>BERITA  HARIAN</vt:lpstr>
      <vt:lpstr>BERITA  HARIAN</vt:lpstr>
      <vt:lpstr>BERITA  HARIAN</vt:lpstr>
      <vt:lpstr>BERITA  HARIAN</vt:lpstr>
      <vt:lpstr>BERITA HARIAN</vt:lpstr>
      <vt:lpstr>BERITA HARIAN</vt:lpstr>
      <vt:lpstr>BERITA HARIAN</vt:lpstr>
      <vt:lpstr>SINAR HARIAN</vt:lpstr>
      <vt:lpstr>SINAR HARIAN</vt:lpstr>
      <vt:lpstr>NEW STRAITS TIMES</vt:lpstr>
      <vt:lpstr>SINAR 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956</cp:revision>
  <dcterms:created xsi:type="dcterms:W3CDTF">2023-04-11T00:27:00Z</dcterms:created>
  <dcterms:modified xsi:type="dcterms:W3CDTF">2026-07-01T07:45:26Z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1033-12.1.0.26880</vt:lpwstr>
  </property>
</Properties>
</file>