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39" r:id="rId3"/>
    <p:sldId id="257" r:id="rId4"/>
    <p:sldId id="261" r:id="rId5"/>
    <p:sldId id="259" r:id="rId6"/>
    <p:sldId id="269" r:id="rId7"/>
    <p:sldId id="274" r:id="rId8"/>
    <p:sldId id="260" r:id="rId9"/>
    <p:sldId id="275" r:id="rId10"/>
    <p:sldId id="337" r:id="rId11"/>
    <p:sldId id="276" r:id="rId12"/>
    <p:sldId id="277" r:id="rId13"/>
    <p:sldId id="262" r:id="rId14"/>
    <p:sldId id="336" r:id="rId15"/>
    <p:sldId id="338" r:id="rId16"/>
    <p:sldId id="270" r:id="rId17"/>
    <p:sldId id="335" r:id="rId18"/>
    <p:sldId id="273" r:id="rId19"/>
    <p:sldId id="271" r:id="rId20"/>
    <p:sldId id="26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01/11/2023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999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01/11/2023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322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01/11/2023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212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01/11/2023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087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01/11/2023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382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01/11/2023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918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01/11/2023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125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01/11/2023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510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01/11/2023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901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01/11/2023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021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01/11/2023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565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7A1E04-DC28-4010-A0D5-F115ADD9429A}" type="datetimeFigureOut">
              <a:rPr lang="en-US" smtClean="0"/>
              <a:t>01/11/2023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17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8443923-C019-4D91-8404-0EC5FB9516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4810865"/>
              </p:ext>
            </p:extLst>
          </p:nvPr>
        </p:nvGraphicFramePr>
        <p:xfrm>
          <a:off x="957532" y="166257"/>
          <a:ext cx="10256807" cy="56603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3335">
                  <a:extLst>
                    <a:ext uri="{9D8B030D-6E8A-4147-A177-3AD203B41FA5}">
                      <a16:colId xmlns:a16="http://schemas.microsoft.com/office/drawing/2014/main" val="1368108344"/>
                    </a:ext>
                  </a:extLst>
                </a:gridCol>
                <a:gridCol w="4655068">
                  <a:extLst>
                    <a:ext uri="{9D8B030D-6E8A-4147-A177-3AD203B41FA5}">
                      <a16:colId xmlns:a16="http://schemas.microsoft.com/office/drawing/2014/main" val="2342386776"/>
                    </a:ext>
                  </a:extLst>
                </a:gridCol>
                <a:gridCol w="2171190">
                  <a:extLst>
                    <a:ext uri="{9D8B030D-6E8A-4147-A177-3AD203B41FA5}">
                      <a16:colId xmlns:a16="http://schemas.microsoft.com/office/drawing/2014/main" val="2219442741"/>
                    </a:ext>
                  </a:extLst>
                </a:gridCol>
                <a:gridCol w="2957214">
                  <a:extLst>
                    <a:ext uri="{9D8B030D-6E8A-4147-A177-3AD203B41FA5}">
                      <a16:colId xmlns:a16="http://schemas.microsoft.com/office/drawing/2014/main" val="96783733"/>
                    </a:ext>
                  </a:extLst>
                </a:gridCol>
              </a:tblGrid>
              <a:tr h="1991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BIL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TAJUK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TARIKH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SURAT</a:t>
                      </a:r>
                      <a:r>
                        <a:rPr lang="en-US" sz="1200" baseline="0" dirty="0"/>
                        <a:t>KHABAR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680344521"/>
                  </a:ext>
                </a:extLst>
              </a:tr>
              <a:tr h="31103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PEMILIKAN EV TERSEDIA </a:t>
                      </a:r>
                      <a:r>
                        <a:rPr lang="en-US" sz="1200"/>
                        <a:t>UNTUK SEMUA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 OKTOBER 2023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SINAR HARIAN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69118448"/>
                  </a:ext>
                </a:extLst>
              </a:tr>
              <a:tr h="31103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PENYENARAIAN FGL DI NASDAQ TINGKAT IMEJ RESERVIOR LINK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4 OKTOBER 2023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BERITA HARIAN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8496378"/>
                  </a:ext>
                </a:extLst>
              </a:tr>
              <a:tr h="31103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SASAR JIMAT GUNA TENAGA RM97.1 BILION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12 OKTOBER 2023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BERITA HARIAN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9070185"/>
                  </a:ext>
                </a:extLst>
              </a:tr>
              <a:tr h="31103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KPM TERAP TEKNOLOGI AUTOMOTIF, EV DI 53 KV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12 OKTOBER 2023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BERITA HARIAN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30340941"/>
                  </a:ext>
                </a:extLst>
              </a:tr>
              <a:tr h="31103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JPJ DIARAH KAJI SOP, PERATURAN KENDERAAN  ELEKTRIK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17 OKTOBER 2023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BERITA HARIAN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995146014"/>
                  </a:ext>
                </a:extLst>
              </a:tr>
              <a:tr h="32173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SWIFT HAULAGE BELI LORI ELEKTRIK SAHAJA MULAI 2030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17 OKTOBER 2023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BERITA HARIAN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862337077"/>
                  </a:ext>
                </a:extLst>
              </a:tr>
              <a:tr h="31103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7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KERAJAAN BELUM PUTUS HALA TUJU NGV NEGARA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17 OKTOBER 2023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SINAR HARIAN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309391977"/>
                  </a:ext>
                </a:extLst>
              </a:tr>
              <a:tr h="25456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8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TRAK ELEKTRIK BAKAL UBAH SEKTOR LOGISTIK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17 OKTOBER 2023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SINAR HARIAN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823533841"/>
                  </a:ext>
                </a:extLst>
              </a:tr>
              <a:tr h="29109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CAS EV DI LOKASI STRATEGIK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18 OKTOBER 2023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SINAR HARIAN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598808856"/>
                  </a:ext>
                </a:extLst>
              </a:tr>
              <a:tr h="31103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BOOST TO ELECTRIC MOBILITY ADOPTION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18 OKTOBER 2023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NEW STRAITS TIMES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067932076"/>
                  </a:ext>
                </a:extLst>
              </a:tr>
              <a:tr h="31103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POS MALAYSIA GUNA KENDERAAN ELEKTRIK SEPENUHNYA 2030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19 OKTOBER 2023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BERITA HARIAN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687811949"/>
                  </a:ext>
                </a:extLst>
              </a:tr>
              <a:tr h="31103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PERLUAS PENGGUNAAN TENAGA SOLAR REALISASI TENAGA BEBAS KARBON 2050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20 OKTOBER 2023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BERITA HARIAN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424909331"/>
                  </a:ext>
                </a:extLst>
              </a:tr>
              <a:tr h="31103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PERLUAS PENGGUNAAN TENAGA SOLAR REALISASI TENAGA BEBAS KARBON 2050..SAMBUNGAN..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20 OKTOBER 2023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BERITA HARIAN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051390275"/>
                  </a:ext>
                </a:extLst>
              </a:tr>
              <a:tr h="31103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14</a:t>
                      </a:r>
                      <a:endParaRPr lang="en-MY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TNB,SIEMENS ENERGY BERGABUNG HASILKAN HIDROGEN HIJAU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20 OKTOBER 2023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BERITA HARIAN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941505059"/>
                  </a:ext>
                </a:extLst>
              </a:tr>
              <a:tr h="31103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15</a:t>
                      </a:r>
                      <a:endParaRPr lang="en-MY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’’MAINTAIN AP SYSTEM FOR MOTOR VEHICLES’’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20 OKTOBER 2023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NEW STRAITS TIMES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232438772"/>
                  </a:ext>
                </a:extLst>
              </a:tr>
              <a:tr h="11999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16</a:t>
                      </a:r>
                      <a:endParaRPr lang="en-MY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TESLA MODEL 3 DEBUTS IN MALAYSIA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20 OKTOBER 2023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NEW STRAITS TIMES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441457090"/>
                  </a:ext>
                </a:extLst>
              </a:tr>
              <a:tr h="31103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17</a:t>
                      </a:r>
                      <a:endParaRPr lang="en-MY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’BIJAK TENAGA’TNB – SINAR BESTARI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24 OKTOBER 2023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SINAR HARIAN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6728182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05164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6377465-22BC-43BD-8CF1-4CE79F8D8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0110" y="160192"/>
            <a:ext cx="4391779" cy="751114"/>
          </a:xfrm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dirty="0"/>
              <a:t>SINAR HARIAN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13594F21-E837-41D7-B1DF-1CDD2002A72A}"/>
              </a:ext>
            </a:extLst>
          </p:cNvPr>
          <p:cNvSpPr txBox="1">
            <a:spLocks/>
          </p:cNvSpPr>
          <p:nvPr/>
        </p:nvSpPr>
        <p:spPr>
          <a:xfrm>
            <a:off x="3136900" y="911306"/>
            <a:ext cx="6421168" cy="89585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 cap="all" dirty="0"/>
              <a:t>17 OKTOBER 2023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dirty="0"/>
              <a:t>SH|TRAK ELEKTRIK BAKAL UBAH SEKTOR LOGISTIK |MS 30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5C612F6-3653-4E88-9373-E710FA37B3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4733" y="1481666"/>
            <a:ext cx="8923867" cy="5216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4515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6377465-22BC-43BD-8CF1-4CE79F8D8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76" y="90982"/>
            <a:ext cx="4391779" cy="751114"/>
          </a:xfrm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dirty="0"/>
              <a:t>SINAR HARIAN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13594F21-E837-41D7-B1DF-1CDD2002A72A}"/>
              </a:ext>
            </a:extLst>
          </p:cNvPr>
          <p:cNvSpPr txBox="1">
            <a:spLocks/>
          </p:cNvSpPr>
          <p:nvPr/>
        </p:nvSpPr>
        <p:spPr>
          <a:xfrm>
            <a:off x="2582331" y="842096"/>
            <a:ext cx="7018867" cy="66349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 cap="all" dirty="0"/>
              <a:t>18 OKTOBER 2023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dirty="0"/>
              <a:t>SH|CAS EV DI LOKASI STRATEGIK|MS 29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C5E75C-F7FD-4D04-BE00-E27A38D7D4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4867" y="1439333"/>
            <a:ext cx="8966199" cy="529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0908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6377465-22BC-43BD-8CF1-4CE79F8D8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0110" y="160192"/>
            <a:ext cx="4391779" cy="751114"/>
          </a:xfrm>
          <a:ln>
            <a:solidFill>
              <a:srgbClr val="FFC00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NEW STRAITS TIMES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13594F21-E837-41D7-B1DF-1CDD2002A72A}"/>
              </a:ext>
            </a:extLst>
          </p:cNvPr>
          <p:cNvSpPr txBox="1">
            <a:spLocks/>
          </p:cNvSpPr>
          <p:nvPr/>
        </p:nvSpPr>
        <p:spPr>
          <a:xfrm>
            <a:off x="2582333" y="911306"/>
            <a:ext cx="7366000" cy="89585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 cap="all" dirty="0"/>
              <a:t>18 OKTOBER 2023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dirty="0"/>
              <a:t>NST|BOOST TO ELECTRIC MOBILITY ADOPTION|MS 6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1B4079-F7F4-416E-AAEA-F6602D0E21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1994" y="1583267"/>
            <a:ext cx="8688012" cy="5114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2004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6377465-22BC-43BD-8CF1-4CE79F8D8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0110" y="160192"/>
            <a:ext cx="4391779" cy="751114"/>
          </a:xfrm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dirty="0"/>
              <a:t>BERITA HARIAN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13594F21-E837-41D7-B1DF-1CDD2002A72A}"/>
              </a:ext>
            </a:extLst>
          </p:cNvPr>
          <p:cNvSpPr txBox="1">
            <a:spLocks/>
          </p:cNvSpPr>
          <p:nvPr/>
        </p:nvSpPr>
        <p:spPr>
          <a:xfrm>
            <a:off x="2582333" y="911306"/>
            <a:ext cx="7018867" cy="89585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 cap="all" dirty="0"/>
              <a:t>19 OKTOBER 2023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dirty="0"/>
              <a:t>BH|POS MALAYSIA GUNA KENDERAAN ELEKTRIK SEPENUHNYA 2030| MS 24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C8C2540-F81C-4405-A987-E7D5898BD9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4067" y="1566332"/>
            <a:ext cx="8644466" cy="513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663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7361BB4-50C1-416B-81C5-6655EFDE6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0110" y="31911"/>
            <a:ext cx="4391779" cy="751114"/>
          </a:xfrm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dirty="0"/>
              <a:t>BERITA HARIAN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D5124B69-85FC-4701-8265-B47B2A33A3CF}"/>
              </a:ext>
            </a:extLst>
          </p:cNvPr>
          <p:cNvSpPr txBox="1">
            <a:spLocks/>
          </p:cNvSpPr>
          <p:nvPr/>
        </p:nvSpPr>
        <p:spPr>
          <a:xfrm>
            <a:off x="1740663" y="787480"/>
            <a:ext cx="8666001" cy="72699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 cap="all" dirty="0"/>
              <a:t>20 OKTOBER 2023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dirty="0"/>
              <a:t>BH|PERLUAS PENGGUNAAN TENAGA SOLAR REALISASI TENAGA BEBAS KARBON 2050| MS 10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1781619-554A-4B0D-9A76-5E52A4B90A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133" y="1514475"/>
            <a:ext cx="10727267" cy="4859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678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7361BB4-50C1-416B-81C5-6655EFDE6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0110" y="31911"/>
            <a:ext cx="4391779" cy="751114"/>
          </a:xfrm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dirty="0"/>
              <a:t>BERITA HARIAN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D5124B69-85FC-4701-8265-B47B2A33A3CF}"/>
              </a:ext>
            </a:extLst>
          </p:cNvPr>
          <p:cNvSpPr txBox="1">
            <a:spLocks/>
          </p:cNvSpPr>
          <p:nvPr/>
        </p:nvSpPr>
        <p:spPr>
          <a:xfrm>
            <a:off x="1740663" y="787480"/>
            <a:ext cx="8666001" cy="72699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 cap="all" dirty="0"/>
              <a:t>20 OKTOBER 2023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dirty="0"/>
              <a:t>BH|PERLUAS PENGGUNAAN TENAGA SOLAR REALISASI TENAGA BEBAS KARBON 2050..SAMBUNGAN..| MS 10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7DA3891-EE96-4339-A565-CD2844EDF5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467" y="1514475"/>
            <a:ext cx="11209866" cy="50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9530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6377465-22BC-43BD-8CF1-4CE79F8D8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0110" y="160192"/>
            <a:ext cx="4391779" cy="751114"/>
          </a:xfrm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dirty="0"/>
              <a:t>BERITA HARIAN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13594F21-E837-41D7-B1DF-1CDD2002A72A}"/>
              </a:ext>
            </a:extLst>
          </p:cNvPr>
          <p:cNvSpPr txBox="1">
            <a:spLocks/>
          </p:cNvSpPr>
          <p:nvPr/>
        </p:nvSpPr>
        <p:spPr>
          <a:xfrm>
            <a:off x="2514599" y="911306"/>
            <a:ext cx="6951133" cy="89585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 cap="all" dirty="0"/>
              <a:t>20 OKTOBER 2023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dirty="0"/>
              <a:t>BH|TNB,SIEMENS ENERGY BERGABUNG HASILKAN HIDROGEN HIJAU| MS 30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D9D1DF3-CBE8-497B-AAA7-C5E1672A08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736" y="1609094"/>
            <a:ext cx="5220429" cy="508871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38DF824-8E3B-4439-85C7-7495EE6DEC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1609094"/>
            <a:ext cx="5918201" cy="5088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8039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7361BB4-50C1-416B-81C5-6655EFDE6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0110" y="31911"/>
            <a:ext cx="4391779" cy="751114"/>
          </a:xfrm>
          <a:ln>
            <a:solidFill>
              <a:srgbClr val="FFC00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NEW STRAITS TIMES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D5124B69-85FC-4701-8265-B47B2A33A3CF}"/>
              </a:ext>
            </a:extLst>
          </p:cNvPr>
          <p:cNvSpPr txBox="1">
            <a:spLocks/>
          </p:cNvSpPr>
          <p:nvPr/>
        </p:nvSpPr>
        <p:spPr>
          <a:xfrm>
            <a:off x="1740663" y="787480"/>
            <a:ext cx="8666001" cy="72699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 cap="all" dirty="0"/>
              <a:t>20 OKTOBER 2023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dirty="0"/>
              <a:t>NST|’’MAINTAIN AP SYSTEM FOR MOTOR VEHICLES’’| MS 6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AE5FA7D-B78D-4D16-B1AB-A74D0EFC37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3533" y="1405466"/>
            <a:ext cx="7840134" cy="5291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6946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A6377465-22BC-43BD-8CF1-4CE79F8D8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0110" y="160192"/>
            <a:ext cx="4391779" cy="751114"/>
          </a:xfrm>
          <a:ln>
            <a:solidFill>
              <a:srgbClr val="FFC00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NEW STRAITS TIMES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13594F21-E837-41D7-B1DF-1CDD2002A72A}"/>
              </a:ext>
            </a:extLst>
          </p:cNvPr>
          <p:cNvSpPr txBox="1">
            <a:spLocks/>
          </p:cNvSpPr>
          <p:nvPr/>
        </p:nvSpPr>
        <p:spPr>
          <a:xfrm>
            <a:off x="3136899" y="911306"/>
            <a:ext cx="6233603" cy="89585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 cap="all" dirty="0"/>
              <a:t>20 OKTOBER 2023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dirty="0"/>
              <a:t>NST| TESLA MODEL 3 DEBUTS IN MALAYSIA|MS 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CFF24D-7837-4A7F-9C1C-0A06EB240E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267" y="1566333"/>
            <a:ext cx="9795933" cy="513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4881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A6377465-22BC-43BD-8CF1-4CE79F8D8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0110" y="160192"/>
            <a:ext cx="4391779" cy="751114"/>
          </a:xfrm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dirty="0"/>
              <a:t>SINAR HARIAN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13594F21-E837-41D7-B1DF-1CDD2002A72A}"/>
              </a:ext>
            </a:extLst>
          </p:cNvPr>
          <p:cNvSpPr txBox="1">
            <a:spLocks/>
          </p:cNvSpPr>
          <p:nvPr/>
        </p:nvSpPr>
        <p:spPr>
          <a:xfrm>
            <a:off x="2150533" y="911306"/>
            <a:ext cx="7873999" cy="89585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 cap="all" dirty="0"/>
              <a:t>24 OKTOBER 2023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dirty="0"/>
              <a:t>SH|’BIJAK TENAGA’TNB – SINAR BESTARI| MS 9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9BD7E45-2ECF-4ED9-8C98-F6EEB3C05D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1359" y="1807158"/>
            <a:ext cx="8631906" cy="4903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6755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8443923-C019-4D91-8404-0EC5FB9516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8902702"/>
              </p:ext>
            </p:extLst>
          </p:nvPr>
        </p:nvGraphicFramePr>
        <p:xfrm>
          <a:off x="957532" y="166257"/>
          <a:ext cx="10256807" cy="5624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3335">
                  <a:extLst>
                    <a:ext uri="{9D8B030D-6E8A-4147-A177-3AD203B41FA5}">
                      <a16:colId xmlns:a16="http://schemas.microsoft.com/office/drawing/2014/main" val="1368108344"/>
                    </a:ext>
                  </a:extLst>
                </a:gridCol>
                <a:gridCol w="4655068">
                  <a:extLst>
                    <a:ext uri="{9D8B030D-6E8A-4147-A177-3AD203B41FA5}">
                      <a16:colId xmlns:a16="http://schemas.microsoft.com/office/drawing/2014/main" val="2342386776"/>
                    </a:ext>
                  </a:extLst>
                </a:gridCol>
                <a:gridCol w="2171190">
                  <a:extLst>
                    <a:ext uri="{9D8B030D-6E8A-4147-A177-3AD203B41FA5}">
                      <a16:colId xmlns:a16="http://schemas.microsoft.com/office/drawing/2014/main" val="2219442741"/>
                    </a:ext>
                  </a:extLst>
                </a:gridCol>
                <a:gridCol w="2957214">
                  <a:extLst>
                    <a:ext uri="{9D8B030D-6E8A-4147-A177-3AD203B41FA5}">
                      <a16:colId xmlns:a16="http://schemas.microsoft.com/office/drawing/2014/main" val="96783733"/>
                    </a:ext>
                  </a:extLst>
                </a:gridCol>
              </a:tblGrid>
              <a:tr h="1991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BIL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TAJUK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TARIKH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SURAT</a:t>
                      </a:r>
                      <a:r>
                        <a:rPr lang="en-US" sz="1200" baseline="0" dirty="0"/>
                        <a:t>KHABAR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680344521"/>
                  </a:ext>
                </a:extLst>
              </a:tr>
              <a:tr h="31103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18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MALAYSIA PERLU KUASAI INDUSTRI EV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27 </a:t>
                      </a:r>
                      <a:r>
                        <a:rPr lang="en-US" sz="1200" dirty="0"/>
                        <a:t>OKTOBER 2023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SINAR HARIAN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691184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70254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A6377465-22BC-43BD-8CF1-4CE79F8D8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0109" y="160192"/>
            <a:ext cx="4391779" cy="751114"/>
          </a:xfrm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dirty="0"/>
              <a:t>SINAR HARIAN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13594F21-E837-41D7-B1DF-1CDD2002A72A}"/>
              </a:ext>
            </a:extLst>
          </p:cNvPr>
          <p:cNvSpPr txBox="1">
            <a:spLocks/>
          </p:cNvSpPr>
          <p:nvPr/>
        </p:nvSpPr>
        <p:spPr>
          <a:xfrm>
            <a:off x="3136899" y="911306"/>
            <a:ext cx="6403915" cy="89585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 cap="all" dirty="0"/>
              <a:t>27 OKTOBER2023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dirty="0"/>
              <a:t>SH|MALAYSIA PERLU KUASAI INDUSTRI EV| MS 17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00F195C-2E09-4125-87B0-25DF93B510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0137" y="1633732"/>
            <a:ext cx="9052597" cy="5064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6904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6377465-22BC-43BD-8CF1-4CE79F8D8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0110" y="160192"/>
            <a:ext cx="4391779" cy="751114"/>
          </a:xfrm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dirty="0"/>
              <a:t>SINAR HARIAN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13594F21-E837-41D7-B1DF-1CDD2002A72A}"/>
              </a:ext>
            </a:extLst>
          </p:cNvPr>
          <p:cNvSpPr txBox="1">
            <a:spLocks/>
          </p:cNvSpPr>
          <p:nvPr/>
        </p:nvSpPr>
        <p:spPr>
          <a:xfrm>
            <a:off x="3136900" y="911306"/>
            <a:ext cx="5918200" cy="89585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 cap="all" dirty="0"/>
              <a:t>3 OKTOBER 2023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dirty="0"/>
              <a:t>SH |PEMILIKAN EV TERSEDIA UNTUK SEMUA| MS 30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7F63131-A751-4DC1-B1C7-F53371795A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0601" y="1700044"/>
            <a:ext cx="5215466" cy="5065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2492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6377465-22BC-43BD-8CF1-4CE79F8D8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0110" y="160192"/>
            <a:ext cx="4391779" cy="751114"/>
          </a:xfrm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dirty="0"/>
              <a:t>BERITA HARIAN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13594F21-E837-41D7-B1DF-1CDD2002A72A}"/>
              </a:ext>
            </a:extLst>
          </p:cNvPr>
          <p:cNvSpPr txBox="1">
            <a:spLocks/>
          </p:cNvSpPr>
          <p:nvPr/>
        </p:nvSpPr>
        <p:spPr>
          <a:xfrm>
            <a:off x="2853267" y="911306"/>
            <a:ext cx="6578599" cy="75111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 cap="all" dirty="0"/>
              <a:t>4 OKTOBER 2023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dirty="0"/>
              <a:t>BH|PENYENARAIAN FGL DI NASDAQ TINGKAT IMEJ RESERVIOR LINK| MS 23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AF24517-CE7C-433A-809C-B183CD3AFB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6224" y="1844629"/>
            <a:ext cx="6140923" cy="471144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E3472B9-9F28-42E4-A277-DBD308622C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476" y="1905015"/>
            <a:ext cx="4030881" cy="2468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0358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6377465-22BC-43BD-8CF1-4CE79F8D8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0110" y="160192"/>
            <a:ext cx="4391779" cy="751114"/>
          </a:xfrm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dirty="0"/>
              <a:t>BERITA HARIAN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13594F21-E837-41D7-B1DF-1CDD2002A72A}"/>
              </a:ext>
            </a:extLst>
          </p:cNvPr>
          <p:cNvSpPr txBox="1">
            <a:spLocks/>
          </p:cNvSpPr>
          <p:nvPr/>
        </p:nvSpPr>
        <p:spPr>
          <a:xfrm>
            <a:off x="2963333" y="911306"/>
            <a:ext cx="6594735" cy="89585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 cap="all" dirty="0"/>
              <a:t>12 OKTOBER 2023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dirty="0"/>
              <a:t>BH|SASAR JIMAT GUNA TENAGA RM97.1 BILION|MS 8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EC99F44-A54B-4C01-A0C3-8E6B55CCCA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886" y="1807158"/>
            <a:ext cx="10574226" cy="4458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4663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6377465-22BC-43BD-8CF1-4CE79F8D8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0110" y="160192"/>
            <a:ext cx="4391779" cy="751114"/>
          </a:xfrm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dirty="0"/>
              <a:t>BERITA HARIAN 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13594F21-E837-41D7-B1DF-1CDD2002A72A}"/>
              </a:ext>
            </a:extLst>
          </p:cNvPr>
          <p:cNvSpPr txBox="1">
            <a:spLocks/>
          </p:cNvSpPr>
          <p:nvPr/>
        </p:nvSpPr>
        <p:spPr>
          <a:xfrm>
            <a:off x="2582333" y="911306"/>
            <a:ext cx="7018867" cy="89585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 cap="all" dirty="0"/>
              <a:t>12 OKTOBER 2023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dirty="0"/>
              <a:t>BH|KPM TERAP TEKNOLOGI AUTOMOTIF, EV DI 53 KV| MS11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211D43C-2726-40F9-A436-51BF1A78AB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8223" y="1662421"/>
            <a:ext cx="1695687" cy="5035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2595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6377465-22BC-43BD-8CF1-4CE79F8D8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0110" y="160192"/>
            <a:ext cx="4391779" cy="751114"/>
          </a:xfrm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dirty="0"/>
              <a:t>BERITA HARIAN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13594F21-E837-41D7-B1DF-1CDD2002A72A}"/>
              </a:ext>
            </a:extLst>
          </p:cNvPr>
          <p:cNvSpPr txBox="1">
            <a:spLocks/>
          </p:cNvSpPr>
          <p:nvPr/>
        </p:nvSpPr>
        <p:spPr>
          <a:xfrm>
            <a:off x="2582332" y="911306"/>
            <a:ext cx="7476067" cy="89585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 cap="all" dirty="0"/>
              <a:t>17 OKTOBER 2023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dirty="0"/>
              <a:t>BH|JPJ DIARAH KAJI SOP, PERATURAN KENDERAAN  ELEKTRIK|MS 13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6BDEC88-89B2-469A-A4A2-34A13D6833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7483" y="1566333"/>
            <a:ext cx="2378184" cy="51314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68738C2-AC78-4B0F-8FCF-E5D9D3D95D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0333" y="1566333"/>
            <a:ext cx="3048000" cy="5291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2554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6377465-22BC-43BD-8CF1-4CE79F8D8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0110" y="160192"/>
            <a:ext cx="4391779" cy="751114"/>
          </a:xfrm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dirty="0"/>
              <a:t>BERITA HARIAN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13594F21-E837-41D7-B1DF-1CDD2002A72A}"/>
              </a:ext>
            </a:extLst>
          </p:cNvPr>
          <p:cNvSpPr txBox="1">
            <a:spLocks/>
          </p:cNvSpPr>
          <p:nvPr/>
        </p:nvSpPr>
        <p:spPr>
          <a:xfrm>
            <a:off x="2531533" y="911306"/>
            <a:ext cx="6739465" cy="75111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 cap="all" dirty="0"/>
              <a:t>17 OKTOBER 2023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dirty="0"/>
              <a:t>BH|SWIFT HAULAGE BELI LORI ELEKTRIK SAHAJA MULAI 2030| MS 20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706E84-EE70-49A7-A866-FE04D7D303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7067" y="1507066"/>
            <a:ext cx="8754533" cy="5190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1343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6377465-22BC-43BD-8CF1-4CE79F8D8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0110" y="160192"/>
            <a:ext cx="4391779" cy="751114"/>
          </a:xfrm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dirty="0"/>
              <a:t>SINAR HARIAN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13594F21-E837-41D7-B1DF-1CDD2002A72A}"/>
              </a:ext>
            </a:extLst>
          </p:cNvPr>
          <p:cNvSpPr txBox="1">
            <a:spLocks/>
          </p:cNvSpPr>
          <p:nvPr/>
        </p:nvSpPr>
        <p:spPr>
          <a:xfrm>
            <a:off x="3136900" y="911306"/>
            <a:ext cx="6421168" cy="89585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 cap="all" dirty="0"/>
              <a:t>17 </a:t>
            </a:r>
            <a:r>
              <a:rPr lang="en-US" sz="1600" b="1" cap="all" dirty="0" err="1"/>
              <a:t>oktober</a:t>
            </a:r>
            <a:r>
              <a:rPr lang="en-US" sz="1600" b="1" cap="all" dirty="0"/>
              <a:t> 2023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dirty="0"/>
              <a:t>SH|KERAJAAN BELUM PUTUS HALA TUJU NGV NEGARA| MS 29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19266D-702C-4E2A-A92A-25FA01BFA3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8467" y="1574800"/>
            <a:ext cx="8771465" cy="4491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4013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2506</TotalTime>
  <Words>551</Words>
  <Application>Microsoft Office PowerPoint</Application>
  <PresentationFormat>Widescreen</PresentationFormat>
  <Paragraphs>134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SINAR HARIAN</vt:lpstr>
      <vt:lpstr>BERITA HARIAN</vt:lpstr>
      <vt:lpstr>BERITA HARIAN</vt:lpstr>
      <vt:lpstr>BERITA HARIAN </vt:lpstr>
      <vt:lpstr>BERITA HARIAN</vt:lpstr>
      <vt:lpstr>BERITA HARIAN</vt:lpstr>
      <vt:lpstr>SINAR HARIAN</vt:lpstr>
      <vt:lpstr>SINAR HARIAN</vt:lpstr>
      <vt:lpstr>SINAR HARIAN</vt:lpstr>
      <vt:lpstr>NEW STRAITS TIMES</vt:lpstr>
      <vt:lpstr>BERITA HARIAN</vt:lpstr>
      <vt:lpstr>BERITA HARIAN</vt:lpstr>
      <vt:lpstr>BERITA HARIAN</vt:lpstr>
      <vt:lpstr>BERITA HARIAN</vt:lpstr>
      <vt:lpstr>NEW STRAITS TIMES</vt:lpstr>
      <vt:lpstr>NEW STRAITS TIMES</vt:lpstr>
      <vt:lpstr>SINAR HARIAN</vt:lpstr>
      <vt:lpstr>SINAR HARIAN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108</cp:revision>
  <dcterms:created xsi:type="dcterms:W3CDTF">2023-04-11T00:27:44Z</dcterms:created>
  <dcterms:modified xsi:type="dcterms:W3CDTF">2023-11-01T00:46:13Z</dcterms:modified>
</cp:coreProperties>
</file>