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98" r:id="rId3"/>
    <p:sldId id="323" r:id="rId4"/>
    <p:sldId id="347" r:id="rId5"/>
    <p:sldId id="265" r:id="rId6"/>
    <p:sldId id="258" r:id="rId7"/>
    <p:sldId id="262" r:id="rId8"/>
    <p:sldId id="261" r:id="rId9"/>
    <p:sldId id="259" r:id="rId10"/>
    <p:sldId id="260" r:id="rId11"/>
    <p:sldId id="284" r:id="rId12"/>
    <p:sldId id="257" r:id="rId13"/>
    <p:sldId id="263" r:id="rId14"/>
    <p:sldId id="287" r:id="rId15"/>
    <p:sldId id="289" r:id="rId16"/>
    <p:sldId id="288" r:id="rId17"/>
    <p:sldId id="290" r:id="rId18"/>
    <p:sldId id="291" r:id="rId19"/>
    <p:sldId id="292" r:id="rId20"/>
    <p:sldId id="294" r:id="rId21"/>
    <p:sldId id="295" r:id="rId22"/>
    <p:sldId id="296" r:id="rId23"/>
    <p:sldId id="299" r:id="rId24"/>
    <p:sldId id="300" r:id="rId25"/>
    <p:sldId id="297" r:id="rId26"/>
    <p:sldId id="324" r:id="rId27"/>
    <p:sldId id="302" r:id="rId28"/>
    <p:sldId id="303" r:id="rId29"/>
    <p:sldId id="304" r:id="rId30"/>
    <p:sldId id="305" r:id="rId31"/>
    <p:sldId id="306" r:id="rId32"/>
    <p:sldId id="307" r:id="rId33"/>
    <p:sldId id="308" r:id="rId34"/>
    <p:sldId id="325" r:id="rId35"/>
    <p:sldId id="326" r:id="rId36"/>
    <p:sldId id="327" r:id="rId37"/>
    <p:sldId id="328" r:id="rId38"/>
    <p:sldId id="329" r:id="rId39"/>
    <p:sldId id="330" r:id="rId40"/>
    <p:sldId id="331" r:id="rId41"/>
    <p:sldId id="332" r:id="rId42"/>
    <p:sldId id="309" r:id="rId43"/>
    <p:sldId id="310" r:id="rId44"/>
    <p:sldId id="311" r:id="rId45"/>
    <p:sldId id="316" r:id="rId46"/>
    <p:sldId id="317" r:id="rId47"/>
    <p:sldId id="318" r:id="rId48"/>
    <p:sldId id="319" r:id="rId49"/>
    <p:sldId id="314" r:id="rId50"/>
    <p:sldId id="315" r:id="rId51"/>
    <p:sldId id="320" r:id="rId52"/>
    <p:sldId id="321" r:id="rId53"/>
    <p:sldId id="312" r:id="rId54"/>
    <p:sldId id="313" r:id="rId55"/>
    <p:sldId id="333" r:id="rId56"/>
    <p:sldId id="322" r:id="rId57"/>
    <p:sldId id="334" r:id="rId58"/>
    <p:sldId id="336" r:id="rId59"/>
    <p:sldId id="337" r:id="rId60"/>
    <p:sldId id="338" r:id="rId61"/>
    <p:sldId id="339" r:id="rId62"/>
    <p:sldId id="341" r:id="rId63"/>
    <p:sldId id="342" r:id="rId64"/>
    <p:sldId id="340" r:id="rId6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8892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114" y="3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1E04-DC28-4010-A0D5-F115ADD9429A}" type="datetimeFigureOut">
              <a:rPr lang="en-US" smtClean="0"/>
              <a:t>14/09/2023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5984-2C54-40B3-BFFB-CF6F09916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89993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1E04-DC28-4010-A0D5-F115ADD9429A}" type="datetimeFigureOut">
              <a:rPr lang="en-US" smtClean="0"/>
              <a:t>14/09/2023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5984-2C54-40B3-BFFB-CF6F09916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13226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1E04-DC28-4010-A0D5-F115ADD9429A}" type="datetimeFigureOut">
              <a:rPr lang="en-US" smtClean="0"/>
              <a:t>14/09/2023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5984-2C54-40B3-BFFB-CF6F09916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42121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1E04-DC28-4010-A0D5-F115ADD9429A}" type="datetimeFigureOut">
              <a:rPr lang="en-US" smtClean="0"/>
              <a:t>14/09/2023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5984-2C54-40B3-BFFB-CF6F09916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70876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1E04-DC28-4010-A0D5-F115ADD9429A}" type="datetimeFigureOut">
              <a:rPr lang="en-US" smtClean="0"/>
              <a:t>14/09/2023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5984-2C54-40B3-BFFB-CF6F09916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43828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1E04-DC28-4010-A0D5-F115ADD9429A}" type="datetimeFigureOut">
              <a:rPr lang="en-US" smtClean="0"/>
              <a:t>14/09/2023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5984-2C54-40B3-BFFB-CF6F09916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19188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1E04-DC28-4010-A0D5-F115ADD9429A}" type="datetimeFigureOut">
              <a:rPr lang="en-US" smtClean="0"/>
              <a:t>14/09/2023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5984-2C54-40B3-BFFB-CF6F09916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71257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1E04-DC28-4010-A0D5-F115ADD9429A}" type="datetimeFigureOut">
              <a:rPr lang="en-US" smtClean="0"/>
              <a:t>14/09/2023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5984-2C54-40B3-BFFB-CF6F09916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35103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1E04-DC28-4010-A0D5-F115ADD9429A}" type="datetimeFigureOut">
              <a:rPr lang="en-US" smtClean="0"/>
              <a:t>14/09/2023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5984-2C54-40B3-BFFB-CF6F09916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59015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1E04-DC28-4010-A0D5-F115ADD9429A}" type="datetimeFigureOut">
              <a:rPr lang="en-US" smtClean="0"/>
              <a:t>14/09/2023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5984-2C54-40B3-BFFB-CF6F09916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90212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1E04-DC28-4010-A0D5-F115ADD9429A}" type="datetimeFigureOut">
              <a:rPr lang="en-US" smtClean="0"/>
              <a:t>14/09/2023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5984-2C54-40B3-BFFB-CF6F09916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85655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7A1E04-DC28-4010-A0D5-F115ADD9429A}" type="datetimeFigureOut">
              <a:rPr lang="en-US" smtClean="0"/>
              <a:t>14/09/2023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135984-2C54-40B3-BFFB-CF6F099168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178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E8443923-C019-4D91-8404-0EC5FB95162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70094493"/>
              </p:ext>
            </p:extLst>
          </p:nvPr>
        </p:nvGraphicFramePr>
        <p:xfrm>
          <a:off x="1101011" y="63609"/>
          <a:ext cx="9881119" cy="645442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61307">
                  <a:extLst>
                    <a:ext uri="{9D8B030D-6E8A-4147-A177-3AD203B41FA5}">
                      <a16:colId xmlns:a16="http://schemas.microsoft.com/office/drawing/2014/main" val="1368108344"/>
                    </a:ext>
                  </a:extLst>
                </a:gridCol>
                <a:gridCol w="4379253">
                  <a:extLst>
                    <a:ext uri="{9D8B030D-6E8A-4147-A177-3AD203B41FA5}">
                      <a16:colId xmlns:a16="http://schemas.microsoft.com/office/drawing/2014/main" val="2342386776"/>
                    </a:ext>
                  </a:extLst>
                </a:gridCol>
                <a:gridCol w="2091663">
                  <a:extLst>
                    <a:ext uri="{9D8B030D-6E8A-4147-A177-3AD203B41FA5}">
                      <a16:colId xmlns:a16="http://schemas.microsoft.com/office/drawing/2014/main" val="2219442741"/>
                    </a:ext>
                  </a:extLst>
                </a:gridCol>
                <a:gridCol w="2848896">
                  <a:extLst>
                    <a:ext uri="{9D8B030D-6E8A-4147-A177-3AD203B41FA5}">
                      <a16:colId xmlns:a16="http://schemas.microsoft.com/office/drawing/2014/main" val="96783733"/>
                    </a:ext>
                  </a:extLst>
                </a:gridCol>
              </a:tblGrid>
              <a:tr h="199171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BIL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TAJUK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TARIKH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SURAT</a:t>
                      </a:r>
                      <a:r>
                        <a:rPr lang="en-US" sz="1200" baseline="0" dirty="0"/>
                        <a:t>KHABAR</a:t>
                      </a:r>
                      <a:endParaRPr lang="en-US" sz="12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680344521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PELAKSANAAN KUNCI PACU PEMBANGUNAN EKONOMI MALAYSIA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 OGOS 2023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569118448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’SEKTOR EKONOMI DIGITAL JADI TERAS UTAMA’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 OGOS 2023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58496378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KERAJAAN MAMPU BIAYA INISIATIF EKONOMI MADANI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 OGOS 2023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69070185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KERJASAMA BNM TANGANI PENIPUAN KEWANGAN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 OGOS </a:t>
                      </a:r>
                      <a:r>
                        <a:rPr lang="en-US" sz="1200" baseline="0" dirty="0"/>
                        <a:t>2023</a:t>
                      </a:r>
                      <a:endParaRPr lang="en-US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30340941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PELABUR ASING KEMBALI KE PASARAN SAHAM TEMPATAN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3 OGOS 2023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995146014"/>
                  </a:ext>
                </a:extLst>
              </a:tr>
              <a:tr h="357737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6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PETRONAS ANTARA 10 SYARIKAT MILIKI TUNAI TERTINGGI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3 OGOS 2023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862337077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7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’TAHUN KEWANGAN 2024 DIJANGKA MENCABAR’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3 OGOS 2023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309391977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8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INISIATIF TINGKATKAN PENYERTAAN WANITA DALAM PASARAN PEKERJAAN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7 OGOS 2023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823533841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9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KENANGA INVESTORS BERHAD BANTU PELANGGAN RANCANG KEWANGAN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7 OGOS 2023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598808856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INISIATIF RANCAKKAN PASARAN MODAL GIAT DIBINCANGKAN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7 OGOS 2023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SINAR HARIAN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067932076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BURSA MALAYSIA DALAM ALIRAN PEMULIHAN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7 OGOS 2023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SINAR HARIAN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687811949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PERAK SADC BANTU HAMIDAH KEKAL JENAMA IDDA’S FROZEN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8 OGOS 2023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424909331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KURANG 10 TAHUN MALAYSIA DALAM EKONOMI TERBESAR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8 OGOS 2023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051390275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14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LANGKAH PROAKTIF BANTU PERTUMBUHAN PANTAS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8 OGOS 2023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941505059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15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SENTIMEN PELABUR, ALIRAN PASARAN MODAL KEKAL STABIL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8 OGOS 2023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4232438772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16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PELABUR ASING TERUSKAN BELIAN DI BURSA MALAYSIA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8 OGOS 2023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SINAR HARIAN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441457090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17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GENERASI MUDA DISARAN MELABUR DALAM PASARAN MODAL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8 OGOS 2023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SINAR HARIAN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672818268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18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KADAR OPR DIJANGKA KEKAL 3 PERATUS SETAHUN LAGI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9 OGOS 2023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915872945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19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PROGRAM DIGITAL UNTUK PERKASAKAN PMKS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9 OGOS 2023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SINAR HARIAN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426270268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105164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3136900" y="911306"/>
            <a:ext cx="5918200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3 OGOS 2023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BH|PETRONAS ANTARA 10 SYARIKAT MILIKI TUNAI TERTINGGI| MS 22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BAE4F69-4E2E-4C56-9922-24B1376C27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9539" y="2057099"/>
            <a:ext cx="10552922" cy="3535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1343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3136900" y="911306"/>
            <a:ext cx="5918200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3 OGOS 2023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BH|’TAHUN KEWANGAN 2024 DIJANGKA MENCABAR’| MS 24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DEB9715-2D5A-457B-916B-60C54AFC85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1204" y="1662420"/>
            <a:ext cx="9872163" cy="5056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338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31911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1740663" y="787480"/>
            <a:ext cx="8666001" cy="72699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7 OGOS 2023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BH|INISIATIF TINGKATKAN PENYERTAAN WANITA DALAM PASARAN PEKERJAAN| MS 13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E0E9A1E-2ED0-4B88-8322-10212C5037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1850" y="1427583"/>
            <a:ext cx="8263625" cy="5101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2492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09" y="0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3136898" y="749116"/>
            <a:ext cx="5918200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7 OGOS 2023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BH|KENANGA INVESTORS BERHAD BANTU PELANGGAN RANCANG KEWANGAN| MS 17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CB23E22-BCC0-48DA-BFC0-C0761B52AA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6716" y="1644968"/>
            <a:ext cx="5591955" cy="4725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07345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31911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SINAR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1740663" y="787480"/>
            <a:ext cx="8666001" cy="72699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7 OGOS 2023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SH|INISIATIF RANCAKKAN PASARAN MODAL GIAT DIBINCANGKAN| MS 30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BA31C73-A800-4E67-90D1-7580046A39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5336" y="1514475"/>
            <a:ext cx="8575027" cy="5267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366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33D45D3A-C339-4DF3-9B90-FE7426A5D0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60237" y="1"/>
            <a:ext cx="4310744" cy="787480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SINAR HARIAN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9626640C-E9C3-4A89-B25B-AF1E8330DF12}"/>
              </a:ext>
            </a:extLst>
          </p:cNvPr>
          <p:cNvSpPr txBox="1">
            <a:spLocks/>
          </p:cNvSpPr>
          <p:nvPr/>
        </p:nvSpPr>
        <p:spPr>
          <a:xfrm>
            <a:off x="1673988" y="787480"/>
            <a:ext cx="8666001" cy="72699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7 </a:t>
            </a:r>
            <a:r>
              <a:rPr lang="en-US" sz="1600" b="1" cap="all" dirty="0" err="1"/>
              <a:t>ogos</a:t>
            </a:r>
            <a:r>
              <a:rPr lang="en-US" sz="1600" b="1" cap="all" dirty="0"/>
              <a:t> 2023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SH|BURSA MALAYSIA DALAM ALIRAN PEMULIHAN| MS 31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3FA6F7D-B290-4F90-853A-46021EBB57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3637" y="1615557"/>
            <a:ext cx="7324725" cy="3981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6468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31911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1740663" y="787480"/>
            <a:ext cx="8666001" cy="72699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8 OGOS 2023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BH|PERAK SADC BANTU HAMIDAH KEKAL JENAMA IDDA’S FROZEN| MS 17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D2331BF-0062-477A-8FCA-AE643ACA6C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5474" y="1514475"/>
            <a:ext cx="8401050" cy="5175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2550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9626640C-E9C3-4A89-B25B-AF1E8330DF12}"/>
              </a:ext>
            </a:extLst>
          </p:cNvPr>
          <p:cNvSpPr txBox="1">
            <a:spLocks/>
          </p:cNvSpPr>
          <p:nvPr/>
        </p:nvSpPr>
        <p:spPr>
          <a:xfrm>
            <a:off x="1673988" y="787480"/>
            <a:ext cx="8666001" cy="72699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8 OGOS 2023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BH|KURANG 10 TAHUN MALAYSIA DALAM EKONOMI TERBESAR| MS 24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806EE59-9DDD-4DC7-8987-77B2CD0D05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812" y="1527515"/>
            <a:ext cx="8334375" cy="5171866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0EE27A83-68E2-4773-8D35-2E1AF0CFBB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31911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</p:spTree>
    <p:extLst>
      <p:ext uri="{BB962C8B-B14F-4D97-AF65-F5344CB8AC3E}">
        <p14:creationId xmlns:p14="http://schemas.microsoft.com/office/powerpoint/2010/main" val="146382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31911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1740663" y="787480"/>
            <a:ext cx="8666001" cy="72699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8 OGOS 2023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BH|LANGKAH PROAKTIF BANTU PERTUMBUHAN PANTAS| MS 24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3103D96-F444-4EFF-A193-C6D754ACCD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706" y="1808722"/>
            <a:ext cx="10176588" cy="3994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92830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9626640C-E9C3-4A89-B25B-AF1E8330DF12}"/>
              </a:ext>
            </a:extLst>
          </p:cNvPr>
          <p:cNvSpPr txBox="1">
            <a:spLocks/>
          </p:cNvSpPr>
          <p:nvPr/>
        </p:nvSpPr>
        <p:spPr>
          <a:xfrm>
            <a:off x="1673988" y="787480"/>
            <a:ext cx="8666001" cy="72699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8 OGOS 2023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BH|SENTIMEN PELABUR, ALIRAN PASARAN MODAL KEKAL STABIL| MS 26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0EE06DA-C57E-4A6A-BB04-DA2F0EF63D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0851" y="1617111"/>
            <a:ext cx="9130295" cy="485775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C048733B-841B-427E-98B2-07EBCFC2CA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31911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</p:spTree>
    <p:extLst>
      <p:ext uri="{BB962C8B-B14F-4D97-AF65-F5344CB8AC3E}">
        <p14:creationId xmlns:p14="http://schemas.microsoft.com/office/powerpoint/2010/main" val="18871633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E8443923-C019-4D91-8404-0EC5FB95162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05742456"/>
              </p:ext>
            </p:extLst>
          </p:nvPr>
        </p:nvGraphicFramePr>
        <p:xfrm>
          <a:off x="989045" y="175581"/>
          <a:ext cx="10058400" cy="61559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1377">
                  <a:extLst>
                    <a:ext uri="{9D8B030D-6E8A-4147-A177-3AD203B41FA5}">
                      <a16:colId xmlns:a16="http://schemas.microsoft.com/office/drawing/2014/main" val="1368108344"/>
                    </a:ext>
                  </a:extLst>
                </a:gridCol>
                <a:gridCol w="4457823">
                  <a:extLst>
                    <a:ext uri="{9D8B030D-6E8A-4147-A177-3AD203B41FA5}">
                      <a16:colId xmlns:a16="http://schemas.microsoft.com/office/drawing/2014/main" val="2342386776"/>
                    </a:ext>
                  </a:extLst>
                </a:gridCol>
                <a:gridCol w="2129190">
                  <a:extLst>
                    <a:ext uri="{9D8B030D-6E8A-4147-A177-3AD203B41FA5}">
                      <a16:colId xmlns:a16="http://schemas.microsoft.com/office/drawing/2014/main" val="2219442741"/>
                    </a:ext>
                  </a:extLst>
                </a:gridCol>
                <a:gridCol w="2900010">
                  <a:extLst>
                    <a:ext uri="{9D8B030D-6E8A-4147-A177-3AD203B41FA5}">
                      <a16:colId xmlns:a16="http://schemas.microsoft.com/office/drawing/2014/main" val="96783733"/>
                    </a:ext>
                  </a:extLst>
                </a:gridCol>
              </a:tblGrid>
              <a:tr h="199171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BIL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TAJUK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TARIKH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SURAT</a:t>
                      </a:r>
                      <a:r>
                        <a:rPr lang="en-US" sz="1200" baseline="0" dirty="0"/>
                        <a:t>KHABAR</a:t>
                      </a:r>
                      <a:endParaRPr lang="en-US" sz="12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680344521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LEBIH SEDEKAD ‘MAIN’ BENANG SERAT NANAS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10 OGOS 2023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BERITA HARIAN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691132310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EKONOMI MADANI JAMIN KEMAMPANAN, DAYA SAING NEGARA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10 OGOS 2023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BERITA HARIAN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555403097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PELUANG KERAJAAN KEMUKA PEMBAHARUAN EKONOMI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10 OGOS 2023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BERITA HARIAN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569118448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SAIZ PASARAN MODAL ISLAM MALAYSIA RM2.34 TRILION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10 OGOS 2023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BERITA HARIAN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58496378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USAHAWAN TIDAK PERLU TAKUT KEPADA PERSAINGAN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10 OGOS 2023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SINAR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69070185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PERKENAL INSENTIF BAHARU PACU EKONOMI MADANI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11 OGOS 2023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BERITA HARIAN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30340941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26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PKS PERLU MANFAAT MEDIA TEMPATAN PASAR PRODUK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11 OGOS 2023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BERITA HARIAN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995146014"/>
                  </a:ext>
                </a:extLst>
              </a:tr>
              <a:tr h="357737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27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PERKASA SEKTOR EKONOMI DIGITAL, WUJUD PASARAN LEBIH LUAS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11 OGOS 2023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BERITA HARIAN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862337077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28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MALAYSIA RUGI RM300B AKIBAT EKONOMI BAYANGAN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11 OGOS 2023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BERITA HARIAN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309391977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29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EKONOMI SUKU KEDUA DIJANGKA BERKEMBANG 2.8 PERATUS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11 OGOS 2023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BERITA HARIAN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823533841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30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KOMITMEN PADU KERAJAAN PERKUKUH FISKAL NEGARA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14 OGOS 2023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BERITA HARIAN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598808856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31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PERODUA TERUS JADI PILIHAN RAKYAT MALAYSIA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14 OGOS 2023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BERITA HARIAN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067932076"/>
                  </a:ext>
                </a:extLst>
              </a:tr>
              <a:tr h="259195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32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DEFISIT FISKAL DIJANGKA LEBIH RENDAH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14 OGOS 2023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SINAR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687811949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33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SPURRING INDUSTRY GROWTH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14 OGOS 2023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NEW STRAITS TIMES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424909331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34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SPURRING INDUSTRY GROWTH…CONTINUED..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14 OGOS 2023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NEW STRAITS TIMES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051390275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35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PELABUR ASING SUNTIK RM465.5 JUTA DALAM PASARAN EKUITI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15 OGOS 2023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SINAR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941505059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36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A FAIR WAGE MODEL FOR ALL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15 OGOS 2023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NEW STRAITS TIMES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4232438772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37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MALAYSIA SET TO BECOME REGIONAL HUB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15 OGOS 2023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NEW STRAITS TIMES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441457090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38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KWSP:PENDAPATAN PELABURAN RM33.19BILION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16 OGOS 2023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SINAR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67281826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631376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33D45D3A-C339-4DF3-9B90-FE7426A5D0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87012" y="1"/>
            <a:ext cx="5197152" cy="787480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SINAR HARIAN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9626640C-E9C3-4A89-B25B-AF1E8330DF12}"/>
              </a:ext>
            </a:extLst>
          </p:cNvPr>
          <p:cNvSpPr txBox="1">
            <a:spLocks/>
          </p:cNvSpPr>
          <p:nvPr/>
        </p:nvSpPr>
        <p:spPr>
          <a:xfrm>
            <a:off x="1673988" y="787480"/>
            <a:ext cx="8666001" cy="72699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8 OGOS 2023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SH|PELABUR ASING TERUSKAN BELIAN DI BURSA MALAYSIA| MS 29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7B25EB7-2827-4CB3-B6A3-A95F9BDFB7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0053" y="1514475"/>
            <a:ext cx="3191070" cy="5172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49662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31911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SINAR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1740663" y="787480"/>
            <a:ext cx="8666001" cy="72699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8 OGOS 2023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SH|GENERASI MUDA DISARAN MELABUR DALAM PASARAN MODAL| MS 30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C773015-5A57-4AAD-BF08-831FAA2DCB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7396" y="1406365"/>
            <a:ext cx="3573624" cy="5330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41777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9626640C-E9C3-4A89-B25B-AF1E8330DF12}"/>
              </a:ext>
            </a:extLst>
          </p:cNvPr>
          <p:cNvSpPr txBox="1">
            <a:spLocks/>
          </p:cNvSpPr>
          <p:nvPr/>
        </p:nvSpPr>
        <p:spPr>
          <a:xfrm>
            <a:off x="1673988" y="787480"/>
            <a:ext cx="8666001" cy="72699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9 OGOS 2023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BH|KADAR OPR DIJANGKA KEKAL 3 PERATUS SETAHUN LAGI| MS 25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9193AD5-DD21-46FD-AB47-DBA7B0E0A2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3312" y="1514475"/>
            <a:ext cx="8185376" cy="5320121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6FC51F7B-A314-445B-A149-F3E467EDF1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31911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</p:spTree>
    <p:extLst>
      <p:ext uri="{BB962C8B-B14F-4D97-AF65-F5344CB8AC3E}">
        <p14:creationId xmlns:p14="http://schemas.microsoft.com/office/powerpoint/2010/main" val="313798628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9626640C-E9C3-4A89-B25B-AF1E8330DF12}"/>
              </a:ext>
            </a:extLst>
          </p:cNvPr>
          <p:cNvSpPr txBox="1">
            <a:spLocks/>
          </p:cNvSpPr>
          <p:nvPr/>
        </p:nvSpPr>
        <p:spPr>
          <a:xfrm>
            <a:off x="1673988" y="787480"/>
            <a:ext cx="8666001" cy="72699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9 OGOS 2023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SH|PROGRAM DIGITAL UNTUK PERKASAKAN PMKS| MS 32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C7C80FD-6E95-4CE7-855E-EF8CC3D550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31911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SINAR HARIAN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30FC387-55A6-4178-80EC-E73A0F46E4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8842" y="1514475"/>
            <a:ext cx="4834315" cy="5078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693967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31911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1740663" y="787480"/>
            <a:ext cx="8666001" cy="72699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10 OGOS 2023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BH|LEBIH SEDEKAD ‘MAIN’ BENANG SERAT NANAS| MS 22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B5B913B-B7B4-4C0E-B0FC-276094419A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8310" y="1523184"/>
            <a:ext cx="5111815" cy="5101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05188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31911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1740663" y="787480"/>
            <a:ext cx="8666001" cy="72699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10 OGOS 2023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BH|EKONOMI MADANI JAMIN KEMAMPANAN, DAYA SAING NEGARA| MS 23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7A4230F-AC97-4E36-9277-2591EB28389C}"/>
              </a:ext>
            </a:extLst>
          </p:cNvPr>
          <p:cNvSpPr/>
          <p:nvPr/>
        </p:nvSpPr>
        <p:spPr>
          <a:xfrm>
            <a:off x="6096000" y="4581332"/>
            <a:ext cx="4310664" cy="18323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D5D3294-0309-4FD4-9E72-BC7B5EE7F1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0155" y="1498560"/>
            <a:ext cx="6591689" cy="5219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49017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9626640C-E9C3-4A89-B25B-AF1E8330DF12}"/>
              </a:ext>
            </a:extLst>
          </p:cNvPr>
          <p:cNvSpPr txBox="1">
            <a:spLocks/>
          </p:cNvSpPr>
          <p:nvPr/>
        </p:nvSpPr>
        <p:spPr>
          <a:xfrm>
            <a:off x="1693038" y="977980"/>
            <a:ext cx="8666001" cy="72699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10 OGOS 2023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BH|PELUANG KERAJAAN KEMUKA PEMBAHARUAN EKONOMI| MS 24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2855F66-04B2-41EB-A475-981E9707B4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31911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B2244F3-9629-4610-AE14-CAC8ECE21A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3336" y="1704975"/>
            <a:ext cx="9209071" cy="5100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360119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31911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1740663" y="787480"/>
            <a:ext cx="8666001" cy="72699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10 OGOS 2023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BH|SAIZ PASARAN MODAL ISLAM MALAYSIA RM2.34 TRILION| MS 24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403DD9E-E368-479F-8279-677B8D3CFF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6385" y="1514475"/>
            <a:ext cx="5607698" cy="5212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96296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9626640C-E9C3-4A89-B25B-AF1E8330DF12}"/>
              </a:ext>
            </a:extLst>
          </p:cNvPr>
          <p:cNvSpPr txBox="1">
            <a:spLocks/>
          </p:cNvSpPr>
          <p:nvPr/>
        </p:nvSpPr>
        <p:spPr>
          <a:xfrm>
            <a:off x="1673988" y="787480"/>
            <a:ext cx="8666001" cy="72699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10 OGOS 2023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SH|USAHAWAN TIDAK PERLU TAKUT KEPADA PERSAINGAN| MS 31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807C920-F621-4964-9216-01F183C28D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31911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SINAR HARIAN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0F9E5A9-8A65-47D2-900C-50D0F021F7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4318" y="1514475"/>
            <a:ext cx="9584208" cy="529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925940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31911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1740663" y="787480"/>
            <a:ext cx="8666001" cy="72699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11 OGOS 2023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BH|PERKENAL INSENTIF BAHARU PACU EKONOMI MADANI| MS 11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D39D3C2-B32E-45DC-84B8-12702711AF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7196" y="1514475"/>
            <a:ext cx="9939106" cy="4951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132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7AF094F5-EE2B-4D07-9EC1-39CC18E78E2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95136581"/>
              </p:ext>
            </p:extLst>
          </p:nvPr>
        </p:nvGraphicFramePr>
        <p:xfrm>
          <a:off x="1066800" y="227709"/>
          <a:ext cx="10058400" cy="62792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1377">
                  <a:extLst>
                    <a:ext uri="{9D8B030D-6E8A-4147-A177-3AD203B41FA5}">
                      <a16:colId xmlns:a16="http://schemas.microsoft.com/office/drawing/2014/main" val="164691677"/>
                    </a:ext>
                  </a:extLst>
                </a:gridCol>
                <a:gridCol w="4457823">
                  <a:extLst>
                    <a:ext uri="{9D8B030D-6E8A-4147-A177-3AD203B41FA5}">
                      <a16:colId xmlns:a16="http://schemas.microsoft.com/office/drawing/2014/main" val="90755986"/>
                    </a:ext>
                  </a:extLst>
                </a:gridCol>
                <a:gridCol w="2129190">
                  <a:extLst>
                    <a:ext uri="{9D8B030D-6E8A-4147-A177-3AD203B41FA5}">
                      <a16:colId xmlns:a16="http://schemas.microsoft.com/office/drawing/2014/main" val="1139221910"/>
                    </a:ext>
                  </a:extLst>
                </a:gridCol>
                <a:gridCol w="2900010">
                  <a:extLst>
                    <a:ext uri="{9D8B030D-6E8A-4147-A177-3AD203B41FA5}">
                      <a16:colId xmlns:a16="http://schemas.microsoft.com/office/drawing/2014/main" val="3006422321"/>
                    </a:ext>
                  </a:extLst>
                </a:gridCol>
              </a:tblGrid>
              <a:tr h="199171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BIL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TAJUK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TARIKH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SURAT</a:t>
                      </a:r>
                      <a:r>
                        <a:rPr lang="en-US" sz="1200" baseline="0" dirty="0"/>
                        <a:t>KHABAR</a:t>
                      </a:r>
                      <a:endParaRPr lang="en-US" sz="12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322735612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39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PERTUMBUHAN KDNK SUKU KEDUA DIJANGKA PERLAHAN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17 OGOS 2023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133497815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40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KAJI MINYAK MASAK JADI BAHAN API PENERBANGAN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17 OGOS 2023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SINAR HARIAN</a:t>
                      </a:r>
                      <a:endParaRPr lang="en-US" sz="12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340991554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41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HARGA PURATA SAWIT DIUNJUR RM3,800 SATU TAN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17 OGOS 2023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SINAR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138409330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42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PRESTASI RINGGIT DIUNJUR SEMAKIN POSITIF SELEPAS PRN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18 OGOS 2023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13230560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43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SYARIKAT PERLADANGAN SAWIT BERDEPAAN TEMPOH MENCABAR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18 OGOS 2023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865963734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44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MALAYSIA JADI TUMPUAN PELABUR GLOBAL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18 OGOS </a:t>
                      </a:r>
                      <a:r>
                        <a:rPr lang="en-US" sz="1200" baseline="0" dirty="0"/>
                        <a:t>2023</a:t>
                      </a:r>
                      <a:endParaRPr lang="en-US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SINAR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659954048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45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JUALAN KENDERAAN TERUS MENINGKAT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18 OGOS </a:t>
                      </a:r>
                      <a:r>
                        <a:rPr lang="en-US" sz="1200" baseline="0" dirty="0"/>
                        <a:t>2023</a:t>
                      </a:r>
                      <a:endParaRPr lang="en-US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SINAR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4291533833"/>
                  </a:ext>
                </a:extLst>
              </a:tr>
              <a:tr h="357737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46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SEKTOR HARTANAH MAMPU SERAP KENAIKAN OPR</a:t>
                      </a:r>
                      <a:endParaRPr lang="en-US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18 OGOS </a:t>
                      </a:r>
                      <a:r>
                        <a:rPr lang="en-US" sz="1200" baseline="0" dirty="0"/>
                        <a:t>2023</a:t>
                      </a:r>
                      <a:endParaRPr lang="en-US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SINAR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835558641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47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AKTIVITI DOMESTIK ENJIN PERTUMBUHAN EKONOMI MALAYSIA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21 OGOS 2023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BERITA HARIAN</a:t>
                      </a:r>
                      <a:endParaRPr lang="en-US" sz="12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105004496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48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KDNK DIUNJUR BERKEMBANG SEHINGGA 4.3 PERATUS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21 OGOS 2023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529988118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49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OPR DIJANGKA KEKAL SEPANJANG 2023, 2024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21 OGOS 2023</a:t>
                      </a:r>
                      <a:endParaRPr lang="en-US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BERITA HARIAN</a:t>
                      </a:r>
                      <a:endParaRPr lang="en-US" sz="12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643155320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50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AMBIL LANGKAH PROAKTIF ATASI KESAN KELEMBAPAN EKONOMI CHINA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22 OGOS 2023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BERITA HARIAN</a:t>
                      </a:r>
                      <a:endParaRPr lang="en-US" sz="12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062316840"/>
                  </a:ext>
                </a:extLst>
              </a:tr>
              <a:tr h="259195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51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EKONOMI DIGITAL JANA RM1 SETIAP RM4 HASIL NEGARA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22 OGOS 2023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BERITA HARIAN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4007694078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52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BNM COMMITTED TO SOCIAL FINANCE VIA </a:t>
                      </a:r>
                      <a:r>
                        <a:rPr lang="en-US" sz="1200" dirty="0" err="1"/>
                        <a:t>iTEKAD</a:t>
                      </a:r>
                      <a:r>
                        <a:rPr lang="en-US" sz="1200" dirty="0"/>
                        <a:t> SCHEME 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23 OGOS 2023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NEW STRAITS TIMES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640679197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53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ISLAMIC DIGITAL ECONOMY ‘a beacon of inclusivity’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23 OGOS 2023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NEW STRAITS TIMES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600625006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54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ETC 2023 SOKONG SASARAN JADI NEGARA RENDAH KARBON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23 OGOS 2023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373250005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55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ROTI JALA JALUR GEMILANG LARIS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28 OGOS 2023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738644104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56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JURUSAN PERAKAUNAN MASIH RELEVAN DALAM PASARAN KERJAYA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28 OGOS 2023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437209923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57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PRESTASI FBM KLCI DIJANGKA STABIL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28 OGOS 2023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79766697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4374568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9626640C-E9C3-4A89-B25B-AF1E8330DF12}"/>
              </a:ext>
            </a:extLst>
          </p:cNvPr>
          <p:cNvSpPr txBox="1">
            <a:spLocks/>
          </p:cNvSpPr>
          <p:nvPr/>
        </p:nvSpPr>
        <p:spPr>
          <a:xfrm>
            <a:off x="1673988" y="787480"/>
            <a:ext cx="8666001" cy="72699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11 OGOS 2023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BH|PKS PERLU MANFAAT MEDIA TEMPATAN PASAR PRODUK| MS 17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018F0AC-73BD-4837-A46B-4DEBE6D3AE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31911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1472A7F-1E88-45FF-BD97-3DDB4132F4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5949" y="1579952"/>
            <a:ext cx="84201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81424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31911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1740663" y="787480"/>
            <a:ext cx="8666001" cy="72699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11 OGOS 2023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BH|PERKASA SEKTOR EKONOMI DIGITAL, WUJUD PASARAN LEBIH LUAS| MS 18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B58F858-9FD1-4119-BE16-86363A8ABE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679" y="1514475"/>
            <a:ext cx="10017967" cy="5180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694757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9626640C-E9C3-4A89-B25B-AF1E8330DF12}"/>
              </a:ext>
            </a:extLst>
          </p:cNvPr>
          <p:cNvSpPr txBox="1">
            <a:spLocks/>
          </p:cNvSpPr>
          <p:nvPr/>
        </p:nvSpPr>
        <p:spPr>
          <a:xfrm>
            <a:off x="1673988" y="787480"/>
            <a:ext cx="8666001" cy="72699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11 OGOS 2023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BH|MALAYSIA RUGI RM300B AKIBAT EKONOMI BAYANGAN| MS 26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31444C7-2516-49D6-8DF5-F6F57C55EB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31911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156B6F1-8B72-4FDA-A96B-F75C05ED7A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7149" y="1514475"/>
            <a:ext cx="6028344" cy="5187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32932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31911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1740663" y="787480"/>
            <a:ext cx="8666001" cy="72699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11 OGOS 2023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BH|EKONOMI SUKU KEDUA DIJANGKA BERKEMBANG 2.8 PERATUS| MS 26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BB84188-4C96-4911-BEAA-668E387947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094" y="2010310"/>
            <a:ext cx="10816723" cy="3341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996008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31911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1740663" y="787480"/>
            <a:ext cx="8666001" cy="72699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14 OGOS 2023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BH|KOMITMEN PADU KERAJAAN PERKUKUH FISKAL NEGARA| MS 22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A3A16C9-B2B8-4077-AF0C-0201831051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476" y="1447800"/>
            <a:ext cx="11375048" cy="523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39760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31911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1740663" y="787480"/>
            <a:ext cx="8666001" cy="72699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b="1" cap="all" dirty="0"/>
              <a:t>14 OGOS 2023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BH|PERODUA TERUS JADI PILIHAN RAKYAT MALAYSIA| MS 23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278B289-DBEE-4993-87A9-57886A3ACA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024" y="1400174"/>
            <a:ext cx="11499951" cy="5257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22329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09" y="3933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SINAR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3136898" y="790446"/>
            <a:ext cx="5918200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14 OGOS 2023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SH|DEFISIT FISKAL DIJANGKA LEBIH RENDAH| MS 33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3BF2C0E-0F8F-471A-8AD3-1F9F32A3AB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423" y="1408468"/>
            <a:ext cx="11487150" cy="541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6730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33D45D3A-C339-4DF3-9B90-FE7426A5D0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3925" y="-166688"/>
            <a:ext cx="10515600" cy="1325563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NEW STRAITS TIMES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9626640C-E9C3-4A89-B25B-AF1E8330DF12}"/>
              </a:ext>
            </a:extLst>
          </p:cNvPr>
          <p:cNvSpPr txBox="1">
            <a:spLocks/>
          </p:cNvSpPr>
          <p:nvPr/>
        </p:nvSpPr>
        <p:spPr>
          <a:xfrm>
            <a:off x="1673988" y="787480"/>
            <a:ext cx="8666001" cy="72699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14 OGOS 2023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NST|SPURRING INDUSTRY GROWTH| MS 22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5697133-FE0B-4FA9-97FF-2D94A41075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4900" y="1514475"/>
            <a:ext cx="9267825" cy="5229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93373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NEW STRAITS TIMES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8C108AE-8DDE-49D8-ABF3-96FCB81BFB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599" y="1807158"/>
            <a:ext cx="11620501" cy="4481110"/>
          </a:xfrm>
          <a:prstGeom prst="rect">
            <a:avLst/>
          </a:prstGeom>
        </p:spPr>
      </p:pic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D889F6A2-4A8A-4E63-BABF-300A9D861882}"/>
              </a:ext>
            </a:extLst>
          </p:cNvPr>
          <p:cNvSpPr txBox="1">
            <a:spLocks/>
          </p:cNvSpPr>
          <p:nvPr/>
        </p:nvSpPr>
        <p:spPr>
          <a:xfrm>
            <a:off x="1705848" y="995734"/>
            <a:ext cx="8666001" cy="72699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14 OGOS 2023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NST|SPURRING INDUSTRY GROWTH…CONTINUED..| MS 22</a:t>
            </a:r>
          </a:p>
        </p:txBody>
      </p:sp>
    </p:spTree>
    <p:extLst>
      <p:ext uri="{BB962C8B-B14F-4D97-AF65-F5344CB8AC3E}">
        <p14:creationId xmlns:p14="http://schemas.microsoft.com/office/powerpoint/2010/main" val="25889555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0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SINAR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3127375" y="751114"/>
            <a:ext cx="6436308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15 OGOS 2023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SH|PELABUR ASING SUNTIK RM465.5 JUTA DALAM PASARAN EKUITI| MS 29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B609DED-ECE4-499D-8D68-03A08D7757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3184" y="1410203"/>
            <a:ext cx="10748865" cy="5325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2872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6CD163BB-9DC6-42AD-93A5-A5A919D2299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1852471"/>
              </p:ext>
            </p:extLst>
          </p:nvPr>
        </p:nvGraphicFramePr>
        <p:xfrm>
          <a:off x="1066800" y="227709"/>
          <a:ext cx="10058400" cy="14955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1377">
                  <a:extLst>
                    <a:ext uri="{9D8B030D-6E8A-4147-A177-3AD203B41FA5}">
                      <a16:colId xmlns:a16="http://schemas.microsoft.com/office/drawing/2014/main" val="164691677"/>
                    </a:ext>
                  </a:extLst>
                </a:gridCol>
                <a:gridCol w="4457823">
                  <a:extLst>
                    <a:ext uri="{9D8B030D-6E8A-4147-A177-3AD203B41FA5}">
                      <a16:colId xmlns:a16="http://schemas.microsoft.com/office/drawing/2014/main" val="90755986"/>
                    </a:ext>
                  </a:extLst>
                </a:gridCol>
                <a:gridCol w="2129190">
                  <a:extLst>
                    <a:ext uri="{9D8B030D-6E8A-4147-A177-3AD203B41FA5}">
                      <a16:colId xmlns:a16="http://schemas.microsoft.com/office/drawing/2014/main" val="1139221910"/>
                    </a:ext>
                  </a:extLst>
                </a:gridCol>
                <a:gridCol w="2900010">
                  <a:extLst>
                    <a:ext uri="{9D8B030D-6E8A-4147-A177-3AD203B41FA5}">
                      <a16:colId xmlns:a16="http://schemas.microsoft.com/office/drawing/2014/main" val="3006422321"/>
                    </a:ext>
                  </a:extLst>
                </a:gridCol>
              </a:tblGrid>
              <a:tr h="199171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BIL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TAJUK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TARIKH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SURAT</a:t>
                      </a:r>
                      <a:r>
                        <a:rPr lang="en-US" sz="1200" baseline="0" dirty="0"/>
                        <a:t>KHABAR</a:t>
                      </a:r>
                      <a:endParaRPr lang="en-US" sz="12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322735612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58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TINGKAT TEKNOLOGI PKS SETANDING SYARIKAT MULTINASIONAL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29 OGOS 2023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133497815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59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PERANAN KOPERASI BANTU EKONOMI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29 OGOS 2023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SINAR HARIAN</a:t>
                      </a:r>
                      <a:endParaRPr lang="en-US" sz="12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340991554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60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KADAR INFLASI DIUNJUR KEKAL TIGA PERATUS TAHUN INI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29 OGOS 2023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SINAR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138409330"/>
                  </a:ext>
                </a:extLst>
              </a:tr>
              <a:tr h="3110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61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PENIAGA JANGKA KEADAAN BERTAMBAH BAIK SUKU KETIGA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30 </a:t>
                      </a:r>
                      <a:r>
                        <a:rPr lang="en-US" sz="1200" dirty="0"/>
                        <a:t>OGOS 2023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BERITA HARIAN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1323056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8980057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76200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NEW STRAITS TIMES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2317750" y="827314"/>
            <a:ext cx="7112000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15 OGOS 2023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NST|A FAIR WAGE MODEL FOR ALL| MS 18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B2E3B94-49AA-4332-A10D-FA7EB39594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800" y="1428751"/>
            <a:ext cx="8639175" cy="5353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49140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09" y="9023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NEW STRAITS TIMES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3136899" y="752346"/>
            <a:ext cx="5918200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15 OGOS 2023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NST|MALAYSIA SET TO BECOME REGIONAL HUB| MS 21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E4EFB43-C440-4734-948B-767A2B5C02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3550" y="1390649"/>
            <a:ext cx="8496300" cy="5362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59575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9626640C-E9C3-4A89-B25B-AF1E8330DF12}"/>
              </a:ext>
            </a:extLst>
          </p:cNvPr>
          <p:cNvSpPr txBox="1">
            <a:spLocks/>
          </p:cNvSpPr>
          <p:nvPr/>
        </p:nvSpPr>
        <p:spPr>
          <a:xfrm>
            <a:off x="1762999" y="916419"/>
            <a:ext cx="8666001" cy="72699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16 OGOS 2023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SH|KWSP:PENDAPATAN PELABURAN RM33.19BILION| MS 30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06024619-0176-476A-81DB-276FAC6750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31911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SINAR HARIAN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BC9B08D-69D6-4676-BCEE-9AEDD482BA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7625" y="1539550"/>
            <a:ext cx="9731828" cy="5318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942600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52884" y="-29217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1415772" y="704507"/>
            <a:ext cx="8666001" cy="72699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17 OGOS 2023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BH|PERTUMBUHAN KDNK SUKU KEDUA DIJANGKA PERLAHAN| MS 24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9AD2D83-8307-4235-9741-F340F34AA5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5772" y="1287624"/>
            <a:ext cx="8353379" cy="5570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919710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9626640C-E9C3-4A89-B25B-AF1E8330DF12}"/>
              </a:ext>
            </a:extLst>
          </p:cNvPr>
          <p:cNvSpPr txBox="1">
            <a:spLocks/>
          </p:cNvSpPr>
          <p:nvPr/>
        </p:nvSpPr>
        <p:spPr>
          <a:xfrm>
            <a:off x="1693038" y="977980"/>
            <a:ext cx="8666001" cy="72699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17 OGOS 2023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SH|KAJI MINYAK MASAK JADI BAHAN API PENERBANGAN| MS 29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2855F66-04B2-41EB-A475-981E9707B4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31911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SINAR HARIAN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E55D1C6-2380-408B-9455-ADE7509765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0972" y="1704975"/>
            <a:ext cx="9638522" cy="4929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99012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31911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SINAR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1740663" y="787480"/>
            <a:ext cx="8666001" cy="72699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17 OGOS 2023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SH|HARGA PURATA SAWIT DIUNJUR RM3,800 SATU TAN| MS 29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8587B3A-5720-427D-8FE6-827E27F04E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0663" y="1399592"/>
            <a:ext cx="8118237" cy="5396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46718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F5311287-A4A0-4DC3-A991-2202E3CE69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31911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EA1A0679-0F3A-4BA9-8FE0-A6E6074C1E8D}"/>
              </a:ext>
            </a:extLst>
          </p:cNvPr>
          <p:cNvSpPr txBox="1">
            <a:spLocks/>
          </p:cNvSpPr>
          <p:nvPr/>
        </p:nvSpPr>
        <p:spPr>
          <a:xfrm>
            <a:off x="1740663" y="787480"/>
            <a:ext cx="8666001" cy="72699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18 OGOS 2023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BH|PRESTASI RINGGIT DIUNJUR SEMAKIN POSITIF SELEPAS PRN| MS 23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8BFF1DE-2F3E-4752-8BA1-0D2763BBC9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1418252"/>
            <a:ext cx="11125200" cy="5309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59659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31911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1740663" y="787480"/>
            <a:ext cx="8666001" cy="72699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18 OGOS 2023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BH|SYARIKAT PERLADANGAN SAWIT BERDEPAAN TEMPOH MENCABAR| MS 23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8A19F5C-71B1-460F-AD60-3500E654B7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829" y="1399592"/>
            <a:ext cx="11234058" cy="5318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166011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4BCF666A-6B28-42AE-AD08-F9A417AA24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31911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SINAR HARIAN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8B1C3C1D-5D7A-4160-9DC0-942E82095ECA}"/>
              </a:ext>
            </a:extLst>
          </p:cNvPr>
          <p:cNvSpPr txBox="1">
            <a:spLocks/>
          </p:cNvSpPr>
          <p:nvPr/>
        </p:nvSpPr>
        <p:spPr>
          <a:xfrm>
            <a:off x="1740663" y="787480"/>
            <a:ext cx="8666001" cy="72699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18 OGOS 2023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SH|MALAYSIA JADI TUMPUAN PELABUR GLOBAL| MS 30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FEA8499-DBC6-4155-BE94-D75CD04CA8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152" y="1446245"/>
            <a:ext cx="10367382" cy="5379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98965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31911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SINAR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1740663" y="787480"/>
            <a:ext cx="8666001" cy="72699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18 OGOS 2023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SH|JUALAN KENDERAAN TERUS MENINGKAT| MS 30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04B618E-E1EA-48F6-B2CF-C3F0F3A37A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7339" y="1399592"/>
            <a:ext cx="6923314" cy="5426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55055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2279650" y="898687"/>
            <a:ext cx="7112000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 OGOS 2023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BH|PELAKSANAAN KUNCI PACU PEMBANGUNAN EKONOMI MALAYSIA| MS 14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BEECCB0-CC44-4E37-9E7A-A13B9DDC86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6025" y="1606644"/>
            <a:ext cx="3219949" cy="5091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68544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4A1C0D30-ED46-4A6A-8FBD-9325B7B5EF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31911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SINAR HARIAN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7907BB03-60C6-4031-8612-2C0F1923B09D}"/>
              </a:ext>
            </a:extLst>
          </p:cNvPr>
          <p:cNvSpPr txBox="1">
            <a:spLocks/>
          </p:cNvSpPr>
          <p:nvPr/>
        </p:nvSpPr>
        <p:spPr>
          <a:xfrm>
            <a:off x="1740663" y="787480"/>
            <a:ext cx="8666001" cy="72699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18 OGOS 2023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SH|SEKTOR HARTANAH MAMPU SERAP KENAIKAN OPR| MS 31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5C42F58-CA83-432B-BC03-C4C872A9F4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102" y="1437996"/>
            <a:ext cx="9983755" cy="4785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95409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31911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1740663" y="787480"/>
            <a:ext cx="8666001" cy="72699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20 OGOS 2023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BH|AKTIVITI DOMESTIK ENJIN PERTUMBUHAN EKONOMI MALAYSIA| MS 23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F9A9BE6-F132-4403-8A5C-09AF1A3E22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1331" y="1514475"/>
            <a:ext cx="7164663" cy="5184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38596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87BB702-0E1F-45B8-BB3F-2A6846450D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31911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FC53A142-BDBB-4B60-BA98-9C8CE3B3A76F}"/>
              </a:ext>
            </a:extLst>
          </p:cNvPr>
          <p:cNvSpPr txBox="1">
            <a:spLocks/>
          </p:cNvSpPr>
          <p:nvPr/>
        </p:nvSpPr>
        <p:spPr>
          <a:xfrm>
            <a:off x="1740663" y="787480"/>
            <a:ext cx="8666001" cy="72699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20 OGOS 2023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BH|KDNK DIUNJUR BERKEMBANG SEHINGGA 4.3 PERATUS| MS 23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FF378A3-3D52-4AC6-95A0-A4A3D1B530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7078" y="1806931"/>
            <a:ext cx="10776857" cy="3970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38990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31911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 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1740663" y="787480"/>
            <a:ext cx="8666001" cy="72699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20 OGOS 2023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BH|OPR DIJANGKA KEKAL SEPANJANG 2023, 2024| MS 24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C4436DB-5251-43E0-B41A-432CBD52AD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1378" y="1514475"/>
            <a:ext cx="9364569" cy="4970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056403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5DFD71FC-C91D-4E82-B018-B71D8D1629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4124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61A2473B-003C-444B-912A-F5106E22B6D5}"/>
              </a:ext>
            </a:extLst>
          </p:cNvPr>
          <p:cNvSpPr txBox="1">
            <a:spLocks/>
          </p:cNvSpPr>
          <p:nvPr/>
        </p:nvSpPr>
        <p:spPr>
          <a:xfrm>
            <a:off x="1740663" y="787480"/>
            <a:ext cx="8666001" cy="72699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22 OGOS 2023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BH|AMBIL LANGKAH PROAKTIF ATASI KESAN KELEMBAPAN EKONOMI CHINA| MS 23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6DF4598-627D-48B8-9891-B2B744F213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1786" y="1514475"/>
            <a:ext cx="7943754" cy="5081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39390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5DFD71FC-C91D-4E82-B018-B71D8D1629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31911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61A2473B-003C-444B-912A-F5106E22B6D5}"/>
              </a:ext>
            </a:extLst>
          </p:cNvPr>
          <p:cNvSpPr txBox="1">
            <a:spLocks/>
          </p:cNvSpPr>
          <p:nvPr/>
        </p:nvSpPr>
        <p:spPr>
          <a:xfrm>
            <a:off x="1740663" y="787480"/>
            <a:ext cx="8666001" cy="72699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22 OGOS 2023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BH|EKONOMI DIGITAL JANA RM1 SETIAP RM4 HASIL NEGARA| MS 24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576D6F6-3253-4CFC-B52C-F015A047CF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2642" y="1514475"/>
            <a:ext cx="5346713" cy="4988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17965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57361BB4-50C1-416B-81C5-6655EFDE61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27516" y="36366"/>
            <a:ext cx="5645106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NEW STRAITS TIMES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D5124B69-85FC-4701-8265-B47B2A33A3CF}"/>
              </a:ext>
            </a:extLst>
          </p:cNvPr>
          <p:cNvSpPr txBox="1">
            <a:spLocks/>
          </p:cNvSpPr>
          <p:nvPr/>
        </p:nvSpPr>
        <p:spPr>
          <a:xfrm>
            <a:off x="1740663" y="787480"/>
            <a:ext cx="8666001" cy="72699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23 OGOS 2023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NST |BNM COMMITTED TO SOCIAL FINANCE VIA </a:t>
            </a:r>
            <a:r>
              <a:rPr lang="en-US" sz="1400" dirty="0" err="1"/>
              <a:t>iTEKAD</a:t>
            </a:r>
            <a:r>
              <a:rPr lang="en-US" sz="1400" dirty="0"/>
              <a:t> SCHEME | MS 8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28F22AF-5E2E-4A91-8A79-79767838CB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0663" y="1525990"/>
            <a:ext cx="8818812" cy="5300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620886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57361BB4-50C1-416B-81C5-6655EFDE61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31911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NEW STRAITS TIMES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D5124B69-85FC-4701-8265-B47B2A33A3CF}"/>
              </a:ext>
            </a:extLst>
          </p:cNvPr>
          <p:cNvSpPr txBox="1">
            <a:spLocks/>
          </p:cNvSpPr>
          <p:nvPr/>
        </p:nvSpPr>
        <p:spPr>
          <a:xfrm>
            <a:off x="1740663" y="787480"/>
            <a:ext cx="8666001" cy="72699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23 OGOS 2023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NST|ISLAMIC DIGITAL ECONOMY ‘a beacon of inclusivity’| MS 8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07EFE93-2CC5-4334-A780-94BC565A47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3994" y="1514475"/>
            <a:ext cx="9184009" cy="5195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623474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57361BB4-50C1-416B-81C5-6655EFDE61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31911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D5124B69-85FC-4701-8265-B47B2A33A3CF}"/>
              </a:ext>
            </a:extLst>
          </p:cNvPr>
          <p:cNvSpPr txBox="1">
            <a:spLocks/>
          </p:cNvSpPr>
          <p:nvPr/>
        </p:nvSpPr>
        <p:spPr>
          <a:xfrm>
            <a:off x="1740663" y="787480"/>
            <a:ext cx="8666001" cy="72699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28 OGOS 2023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BH|ROTI JALA JALUR GEMILANG LARIS| MS 19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9C33BE8-EE4C-4306-A6F9-252FA60616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428" y="1514475"/>
            <a:ext cx="8164285" cy="5108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60671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57361BB4-50C1-416B-81C5-6655EFDE61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08" y="0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D5124B69-85FC-4701-8265-B47B2A33A3CF}"/>
              </a:ext>
            </a:extLst>
          </p:cNvPr>
          <p:cNvSpPr txBox="1">
            <a:spLocks/>
          </p:cNvSpPr>
          <p:nvPr/>
        </p:nvSpPr>
        <p:spPr>
          <a:xfrm>
            <a:off x="1762996" y="708379"/>
            <a:ext cx="8666001" cy="72699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28 OGOS 2023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BH|JURUSAN PERAKAUNAN MASIH RELEVAN DALAM PASARAN KERJAYA| MS 25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91BDB0C-AB13-4358-BF6B-24320B2250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4708" y="1322701"/>
            <a:ext cx="6525525" cy="122864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97E294C-F185-4D96-AA82-A294F0CA2E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5646" y="2551349"/>
            <a:ext cx="1657581" cy="424133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35D21E0-D404-4900-B333-AD47C8002A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5122" y="3174282"/>
            <a:ext cx="1619476" cy="363905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ED167CA-C245-4BD5-A69E-25F99878C6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650" y="2559959"/>
            <a:ext cx="1619476" cy="425338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759A0C9-F535-4647-905C-977BDF672B9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1704" y="2559959"/>
            <a:ext cx="1638529" cy="426199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0849A3D-C57A-4051-8F5E-92119E042B3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232" y="1322701"/>
            <a:ext cx="1638529" cy="549063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E213BCD-36F6-4379-864B-F229135057E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8759" y="1314091"/>
            <a:ext cx="1667108" cy="2133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19999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08" y="113200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3136898" y="864314"/>
            <a:ext cx="5918200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 OGOS 2023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BH|’SEKTOR EKONOMI DIGITAL JADI TERAS UTAMA’| MS 14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490A57E-34DD-4544-AED3-5B609A6783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302" y="2121036"/>
            <a:ext cx="11215396" cy="2783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634589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57361BB4-50C1-416B-81C5-6655EFDE61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31911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D5124B69-85FC-4701-8265-B47B2A33A3CF}"/>
              </a:ext>
            </a:extLst>
          </p:cNvPr>
          <p:cNvSpPr txBox="1">
            <a:spLocks/>
          </p:cNvSpPr>
          <p:nvPr/>
        </p:nvSpPr>
        <p:spPr>
          <a:xfrm>
            <a:off x="1740663" y="787480"/>
            <a:ext cx="8666001" cy="72699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28 OGOS 2023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BH|PRESTASI FBM KLCI DIJANGKA STABIL| MS 31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DF9D17D-3F0F-4FF2-B65A-CF55E8B833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738" y="1514475"/>
            <a:ext cx="9992522" cy="4909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771732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57361BB4-50C1-416B-81C5-6655EFDE61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31911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D5124B69-85FC-4701-8265-B47B2A33A3CF}"/>
              </a:ext>
            </a:extLst>
          </p:cNvPr>
          <p:cNvSpPr txBox="1">
            <a:spLocks/>
          </p:cNvSpPr>
          <p:nvPr/>
        </p:nvSpPr>
        <p:spPr>
          <a:xfrm>
            <a:off x="1740663" y="787480"/>
            <a:ext cx="8666001" cy="72699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29 OGOS 2023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BH|TINGKAT TEKNOLOGI PKS SETANDING SYARIKAT MULTINASIONAL| MS 11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B3BD182-C35F-427C-B8A7-E801CB157C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705" y="1514475"/>
            <a:ext cx="10036629" cy="4128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227746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57361BB4-50C1-416B-81C5-6655EFDE61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31911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SINAR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D5124B69-85FC-4701-8265-B47B2A33A3CF}"/>
              </a:ext>
            </a:extLst>
          </p:cNvPr>
          <p:cNvSpPr txBox="1">
            <a:spLocks/>
          </p:cNvSpPr>
          <p:nvPr/>
        </p:nvSpPr>
        <p:spPr>
          <a:xfrm>
            <a:off x="1740663" y="787480"/>
            <a:ext cx="8666001" cy="72699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29 OGOS 2023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SH|PERANAN KOPERASI BANTU EKONOMI| MS 15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F4C3247-41D2-4EF2-BF5F-B125094B2E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2711" y="1514475"/>
            <a:ext cx="8526575" cy="4854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6375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57361BB4-50C1-416B-81C5-6655EFDE61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31911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SINAR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D5124B69-85FC-4701-8265-B47B2A33A3CF}"/>
              </a:ext>
            </a:extLst>
          </p:cNvPr>
          <p:cNvSpPr txBox="1">
            <a:spLocks/>
          </p:cNvSpPr>
          <p:nvPr/>
        </p:nvSpPr>
        <p:spPr>
          <a:xfrm>
            <a:off x="1740663" y="787480"/>
            <a:ext cx="8666001" cy="72699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29 OGOS 2023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SH|KADAR INFLASI DIUNJUR KEKAL TIGA PERATUS TAHUN INI| MS 29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D36FBA5-631F-4BB2-A5D2-D9B8985FD4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0177" y="1514475"/>
            <a:ext cx="8791160" cy="4924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245748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57361BB4-50C1-416B-81C5-6655EFDE61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31911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D5124B69-85FC-4701-8265-B47B2A33A3CF}"/>
              </a:ext>
            </a:extLst>
          </p:cNvPr>
          <p:cNvSpPr txBox="1">
            <a:spLocks/>
          </p:cNvSpPr>
          <p:nvPr/>
        </p:nvSpPr>
        <p:spPr>
          <a:xfrm>
            <a:off x="1740663" y="787480"/>
            <a:ext cx="8666001" cy="72699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30 OGOS 2023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BH|PENIAGA JANGKA KEADAAN BERTAMBAH BAIK SUKU KETIGA| MS 26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883E5DC-6105-452C-A7AF-827A9C4621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9225" y="1721381"/>
            <a:ext cx="9719388" cy="4205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6499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09" y="85987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3136898" y="905071"/>
            <a:ext cx="5918200" cy="66120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 OGOS 2023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BH|KERAJAAN MAMPU BIAYA INISIATIF EKONOMI MADANI| MS 24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D33B52B-B4E4-41DE-8B32-0B6A4620AB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4620" y="1674001"/>
            <a:ext cx="7595119" cy="5047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5663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3136900" y="911306"/>
            <a:ext cx="5918200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 OGOS 2023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BH|KERJASAMA BNM TANGANI PENIPUAN KEWANGAN| MS 25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E67D3BD-5E85-48FB-A133-3DBB7994A8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6900" y="1662420"/>
            <a:ext cx="6242451" cy="5148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7850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6377465-22BC-43BD-8CF1-4CE79F8D8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93417" y="1866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3594F21-E837-41D7-B1DF-1CDD2002A72A}"/>
              </a:ext>
            </a:extLst>
          </p:cNvPr>
          <p:cNvSpPr txBox="1">
            <a:spLocks/>
          </p:cNvSpPr>
          <p:nvPr/>
        </p:nvSpPr>
        <p:spPr>
          <a:xfrm>
            <a:off x="2877846" y="793103"/>
            <a:ext cx="6436308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3 OGOS 2023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BH|PELABUR ASING KEMBALI KE PASARAN SAHAM TEMPATAN| MS 22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2FBEBC3-65C4-4D24-9207-1BC0692CBB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2064" y="1415016"/>
            <a:ext cx="8726929" cy="5331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46632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4538</TotalTime>
  <Words>1770</Words>
  <Application>Microsoft Office PowerPoint</Application>
  <PresentationFormat>Widescreen</PresentationFormat>
  <Paragraphs>440</Paragraphs>
  <Slides>64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64</vt:i4>
      </vt:variant>
    </vt:vector>
  </HeadingPairs>
  <TitlesOfParts>
    <vt:vector size="68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BERITA HARIAN</vt:lpstr>
      <vt:lpstr>BERITA HARIAN</vt:lpstr>
      <vt:lpstr>BERITA HARIAN</vt:lpstr>
      <vt:lpstr>BERITA HARIAN</vt:lpstr>
      <vt:lpstr>BERITA HARIAN</vt:lpstr>
      <vt:lpstr>BERITA HARIAN</vt:lpstr>
      <vt:lpstr>BERITA HARIAN</vt:lpstr>
      <vt:lpstr>BERITA HARIAN</vt:lpstr>
      <vt:lpstr>BERITA HARIAN</vt:lpstr>
      <vt:lpstr>SINAR HARIAN</vt:lpstr>
      <vt:lpstr>SINAR HARIAN</vt:lpstr>
      <vt:lpstr>BERITA HARIAN</vt:lpstr>
      <vt:lpstr>BERITA HARIAN</vt:lpstr>
      <vt:lpstr>BERITA HARIAN</vt:lpstr>
      <vt:lpstr>BERITA HARIAN</vt:lpstr>
      <vt:lpstr>SINAR HARIAN</vt:lpstr>
      <vt:lpstr>SINAR HARIAN</vt:lpstr>
      <vt:lpstr>BERITA HARIAN</vt:lpstr>
      <vt:lpstr>SINAR HARIAN</vt:lpstr>
      <vt:lpstr>BERITA HARIAN</vt:lpstr>
      <vt:lpstr>BERITA HARIAN</vt:lpstr>
      <vt:lpstr>BERITA HARIAN</vt:lpstr>
      <vt:lpstr>BERITA HARIAN</vt:lpstr>
      <vt:lpstr>SINAR HARIAN</vt:lpstr>
      <vt:lpstr>BERITA HARIAN</vt:lpstr>
      <vt:lpstr>BERITA HARIAN</vt:lpstr>
      <vt:lpstr>BERITA HARIAN</vt:lpstr>
      <vt:lpstr>BERITA HARIAN</vt:lpstr>
      <vt:lpstr>BERITA HARIAN</vt:lpstr>
      <vt:lpstr>BERITA HARIAN</vt:lpstr>
      <vt:lpstr>BERITA HARIAN</vt:lpstr>
      <vt:lpstr>SINAR HARIAN</vt:lpstr>
      <vt:lpstr>NEW STRAITS TIMES</vt:lpstr>
      <vt:lpstr>NEW STRAITS TIMES</vt:lpstr>
      <vt:lpstr>SINAR HARIAN</vt:lpstr>
      <vt:lpstr>NEW STRAITS TIMES</vt:lpstr>
      <vt:lpstr>NEW STRAITS TIMES</vt:lpstr>
      <vt:lpstr>SINAR HARIAN</vt:lpstr>
      <vt:lpstr>BERITA HARIAN</vt:lpstr>
      <vt:lpstr>SINAR HARIAN</vt:lpstr>
      <vt:lpstr>SINAR HARIAN</vt:lpstr>
      <vt:lpstr>BERITA HARIAN</vt:lpstr>
      <vt:lpstr>BERITA HARIAN</vt:lpstr>
      <vt:lpstr>SINAR HARIAN</vt:lpstr>
      <vt:lpstr>SINAR HARIAN</vt:lpstr>
      <vt:lpstr>SINAR HARIAN</vt:lpstr>
      <vt:lpstr>BERITA HARIAN</vt:lpstr>
      <vt:lpstr>BERITA HARIAN</vt:lpstr>
      <vt:lpstr>BERITA HARIAN </vt:lpstr>
      <vt:lpstr>BERITA HARIAN</vt:lpstr>
      <vt:lpstr>BERITA HARIAN</vt:lpstr>
      <vt:lpstr>NEW STRAITS TIMES</vt:lpstr>
      <vt:lpstr>NEW STRAITS TIMES</vt:lpstr>
      <vt:lpstr>BERITA HARIAN</vt:lpstr>
      <vt:lpstr>BERITA HARIAN</vt:lpstr>
      <vt:lpstr>BERITA HARIAN</vt:lpstr>
      <vt:lpstr>BERITA HARIAN</vt:lpstr>
      <vt:lpstr>SINAR HARIAN</vt:lpstr>
      <vt:lpstr>SINAR HARIAN</vt:lpstr>
      <vt:lpstr>BERITA HARIAN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Administrator</cp:lastModifiedBy>
  <cp:revision>231</cp:revision>
  <dcterms:created xsi:type="dcterms:W3CDTF">2023-04-11T00:27:44Z</dcterms:created>
  <dcterms:modified xsi:type="dcterms:W3CDTF">2023-09-14T00:01:02Z</dcterms:modified>
</cp:coreProperties>
</file>