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7" r:id="rId3"/>
    <p:sldId id="358" r:id="rId4"/>
    <p:sldId id="335" r:id="rId5"/>
    <p:sldId id="336" r:id="rId6"/>
    <p:sldId id="259" r:id="rId7"/>
    <p:sldId id="359" r:id="rId8"/>
    <p:sldId id="316" r:id="rId9"/>
    <p:sldId id="337" r:id="rId10"/>
    <p:sldId id="312" r:id="rId11"/>
    <p:sldId id="273" r:id="rId12"/>
    <p:sldId id="377" r:id="rId13"/>
    <p:sldId id="378" r:id="rId14"/>
    <p:sldId id="379" r:id="rId15"/>
    <p:sldId id="380" r:id="rId16"/>
    <p:sldId id="381" r:id="rId17"/>
    <p:sldId id="382" r:id="rId18"/>
    <p:sldId id="383" r:id="rId19"/>
    <p:sldId id="385" r:id="rId20"/>
    <p:sldId id="387" r:id="rId21"/>
    <p:sldId id="388" r:id="rId22"/>
    <p:sldId id="384" r:id="rId23"/>
    <p:sldId id="280" r:id="rId24"/>
    <p:sldId id="258" r:id="rId25"/>
    <p:sldId id="263" r:id="rId26"/>
    <p:sldId id="389" r:id="rId27"/>
    <p:sldId id="264" r:id="rId28"/>
    <p:sldId id="317" r:id="rId29"/>
    <p:sldId id="265" r:id="rId30"/>
    <p:sldId id="314" r:id="rId31"/>
    <p:sldId id="328" r:id="rId32"/>
    <p:sldId id="319" r:id="rId33"/>
    <p:sldId id="320" r:id="rId34"/>
    <p:sldId id="329" r:id="rId35"/>
    <p:sldId id="330" r:id="rId36"/>
    <p:sldId id="331" r:id="rId37"/>
    <p:sldId id="390" r:id="rId38"/>
    <p:sldId id="391" r:id="rId39"/>
    <p:sldId id="392" r:id="rId40"/>
    <p:sldId id="361" r:id="rId41"/>
    <p:sldId id="393" r:id="rId42"/>
    <p:sldId id="394" r:id="rId43"/>
    <p:sldId id="395" r:id="rId44"/>
    <p:sldId id="338" r:id="rId45"/>
    <p:sldId id="339" r:id="rId46"/>
    <p:sldId id="340" r:id="rId47"/>
    <p:sldId id="341" r:id="rId48"/>
    <p:sldId id="343" r:id="rId49"/>
    <p:sldId id="344" r:id="rId50"/>
    <p:sldId id="342" r:id="rId5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8892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114" y="3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1E04-DC28-4010-A0D5-F115ADD9429A}" type="datetimeFigureOut">
              <a:rPr lang="en-US" smtClean="0"/>
              <a:t>06/12/2023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5984-2C54-40B3-BFFB-CF6F09916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89993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1E04-DC28-4010-A0D5-F115ADD9429A}" type="datetimeFigureOut">
              <a:rPr lang="en-US" smtClean="0"/>
              <a:t>06/12/2023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5984-2C54-40B3-BFFB-CF6F09916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13226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1E04-DC28-4010-A0D5-F115ADD9429A}" type="datetimeFigureOut">
              <a:rPr lang="en-US" smtClean="0"/>
              <a:t>06/12/2023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5984-2C54-40B3-BFFB-CF6F09916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42121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1E04-DC28-4010-A0D5-F115ADD9429A}" type="datetimeFigureOut">
              <a:rPr lang="en-US" smtClean="0"/>
              <a:t>06/12/2023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5984-2C54-40B3-BFFB-CF6F09916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70876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1E04-DC28-4010-A0D5-F115ADD9429A}" type="datetimeFigureOut">
              <a:rPr lang="en-US" smtClean="0"/>
              <a:t>06/12/2023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5984-2C54-40B3-BFFB-CF6F09916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43828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1E04-DC28-4010-A0D5-F115ADD9429A}" type="datetimeFigureOut">
              <a:rPr lang="en-US" smtClean="0"/>
              <a:t>06/12/2023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5984-2C54-40B3-BFFB-CF6F09916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19188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1E04-DC28-4010-A0D5-F115ADD9429A}" type="datetimeFigureOut">
              <a:rPr lang="en-US" smtClean="0"/>
              <a:t>06/12/2023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5984-2C54-40B3-BFFB-CF6F09916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71257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1E04-DC28-4010-A0D5-F115ADD9429A}" type="datetimeFigureOut">
              <a:rPr lang="en-US" smtClean="0"/>
              <a:t>06/12/2023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5984-2C54-40B3-BFFB-CF6F09916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35103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1E04-DC28-4010-A0D5-F115ADD9429A}" type="datetimeFigureOut">
              <a:rPr lang="en-US" smtClean="0"/>
              <a:t>06/12/2023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5984-2C54-40B3-BFFB-CF6F09916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59015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1E04-DC28-4010-A0D5-F115ADD9429A}" type="datetimeFigureOut">
              <a:rPr lang="en-US" smtClean="0"/>
              <a:t>06/12/2023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5984-2C54-40B3-BFFB-CF6F09916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90212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1E04-DC28-4010-A0D5-F115ADD9429A}" type="datetimeFigureOut">
              <a:rPr lang="en-US" smtClean="0"/>
              <a:t>06/12/2023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5984-2C54-40B3-BFFB-CF6F09916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85655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7A1E04-DC28-4010-A0D5-F115ADD9429A}" type="datetimeFigureOut">
              <a:rPr lang="en-US" smtClean="0"/>
              <a:t>06/12/2023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135984-2C54-40B3-BFFB-CF6F09916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178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E8443923-C019-4D91-8404-0EC5FB95162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9545089"/>
              </p:ext>
            </p:extLst>
          </p:nvPr>
        </p:nvGraphicFramePr>
        <p:xfrm>
          <a:off x="1491183" y="210541"/>
          <a:ext cx="9052409" cy="58091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6163">
                  <a:extLst>
                    <a:ext uri="{9D8B030D-6E8A-4147-A177-3AD203B41FA5}">
                      <a16:colId xmlns:a16="http://schemas.microsoft.com/office/drawing/2014/main" val="1368108344"/>
                    </a:ext>
                  </a:extLst>
                </a:gridCol>
                <a:gridCol w="5841748">
                  <a:extLst>
                    <a:ext uri="{9D8B030D-6E8A-4147-A177-3AD203B41FA5}">
                      <a16:colId xmlns:a16="http://schemas.microsoft.com/office/drawing/2014/main" val="2342386776"/>
                    </a:ext>
                  </a:extLst>
                </a:gridCol>
                <a:gridCol w="1362269">
                  <a:extLst>
                    <a:ext uri="{9D8B030D-6E8A-4147-A177-3AD203B41FA5}">
                      <a16:colId xmlns:a16="http://schemas.microsoft.com/office/drawing/2014/main" val="2219442741"/>
                    </a:ext>
                  </a:extLst>
                </a:gridCol>
                <a:gridCol w="1502229">
                  <a:extLst>
                    <a:ext uri="{9D8B030D-6E8A-4147-A177-3AD203B41FA5}">
                      <a16:colId xmlns:a16="http://schemas.microsoft.com/office/drawing/2014/main" val="96783733"/>
                    </a:ext>
                  </a:extLst>
                </a:gridCol>
              </a:tblGrid>
              <a:tr h="251261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BIL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TAJUK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TARIKH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SURAT</a:t>
                      </a:r>
                      <a:r>
                        <a:rPr lang="en-US" sz="1200" baseline="0" dirty="0"/>
                        <a:t>KHABAR</a:t>
                      </a:r>
                      <a:endParaRPr lang="en-US" sz="12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680344521"/>
                  </a:ext>
                </a:extLst>
              </a:tr>
              <a:tr h="340431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DEWAN PERNIAGAAN JERMAN, TVET JALIN KERJASAMA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 NOVEMBER 2023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569118448"/>
                  </a:ext>
                </a:extLst>
              </a:tr>
              <a:tr h="29858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MANFAATKAN POTENSI PENUH AI PERLU PERANCANGAN STRATEGIK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1 NOVEMBER 2023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58496378"/>
                  </a:ext>
                </a:extLst>
              </a:tr>
              <a:tr h="250372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PROPAGANDA BUKAN JAHAT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 NOVEMBER 2023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SINAR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442388433"/>
                  </a:ext>
                </a:extLst>
              </a:tr>
              <a:tr h="30550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SASAR LEBIH RAMAI GRADUAN GAJI PREMIUM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 NOVEMBER 2023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SINAR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69070185"/>
                  </a:ext>
                </a:extLst>
              </a:tr>
              <a:tr h="35744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MAJIKAN LIHAT DUA KEMAHIRAN UTAMA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 NOVEMBER 2023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SINAR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995146014"/>
                  </a:ext>
                </a:extLst>
              </a:tr>
              <a:tr h="279918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6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BIJAK URUS KEWANGAN BANTU MAHASISWA TUMPU PEMBELAJARAN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 NOVEMBER 2023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862337077"/>
                  </a:ext>
                </a:extLst>
              </a:tr>
              <a:tr h="310787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7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MANFAAT AI TANPA JEJAS BUDAYA TRADISIONAL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3 NOVEMBER 2023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309391977"/>
                  </a:ext>
                </a:extLst>
              </a:tr>
              <a:tr h="310787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8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GRADUAN JUGA KENE JADI PREMIUM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3 NOVEMBER 2023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SINAR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823533841"/>
                  </a:ext>
                </a:extLst>
              </a:tr>
              <a:tr h="310787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9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ATUR STRATEGI GALAK RAKYAT CARI KERJA DALAM NEGARA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6 NOVEMBER 2023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598808856"/>
                  </a:ext>
                </a:extLst>
              </a:tr>
              <a:tr h="310787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LIMA NEGARA JADI SASARAN SINDIKET TIPU TAWARAN KERJA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6 NOVEMBER 2023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067932076"/>
                  </a:ext>
                </a:extLst>
              </a:tr>
              <a:tr h="3057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TERIMA PERUNTUKAN TERTINGGI RM58.7 BILION</a:t>
                      </a:r>
                      <a:endParaRPr lang="en-US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6 NOVEMBER 2023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SINAR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687811949"/>
                  </a:ext>
                </a:extLst>
              </a:tr>
              <a:tr h="310787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TERIMA PERUNTUKAN TERTINGGI RM58.7 BILION..SAMBUNGAN..</a:t>
                      </a:r>
                      <a:endParaRPr lang="en-US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6 NOVEMBER 2023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SINAR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424909331"/>
                  </a:ext>
                </a:extLst>
              </a:tr>
              <a:tr h="310787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KL20 JADIKAN MALAYSIA HAB AI TERBAIK RANTAU INI 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7 NOVEMBER 2023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BERITA HARIAN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051390275"/>
                  </a:ext>
                </a:extLst>
              </a:tr>
              <a:tr h="310787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14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MYBRAIN 2.0 PERKASA GENERASI INTELEKTUAL BERKEMAHIRAN TINGGI 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7 NOVEMBER 2023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941505059"/>
                  </a:ext>
                </a:extLst>
              </a:tr>
              <a:tr h="310787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15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GARAP PELUANG KUASAI TVET SEIRING PEMBANGUNAN NEGERI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7 NOVEMBER 2023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4232438772"/>
                  </a:ext>
                </a:extLst>
              </a:tr>
              <a:tr h="310787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16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HENTI GEJALA BULI DI SEKOLAH</a:t>
                      </a:r>
                      <a:endParaRPr lang="en-US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7 NOVEMBER 2023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SINAR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441457090"/>
                  </a:ext>
                </a:extLst>
              </a:tr>
              <a:tr h="310787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17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HENTI GEJALA BULI DI SEKOLAH..SAMBUNGAN..</a:t>
                      </a:r>
                      <a:endParaRPr lang="en-US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7 NOVEMBER 2023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SINAR HARIAN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381474602"/>
                  </a:ext>
                </a:extLst>
              </a:tr>
              <a:tr h="310787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18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KONVENSYEN DTP BINA JARINGAN PENDIDIKAN CEKAP DAN TELUS 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7 NOVEMBER 2023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SINAR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41776180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105164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7649" y="90998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2787650" y="842112"/>
            <a:ext cx="6616700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3 NOVEMBER 2023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BH|MANFAAT AI TANPA JEJAS BUDAYA TRADISIONAL|MS 11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7F7D07F-BE36-47BE-B5DF-75425DD8A5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2065" y="1593226"/>
            <a:ext cx="10295467" cy="4631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17663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48934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SINAR  HARIAN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2044990" y="900048"/>
            <a:ext cx="8414626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3 NOVEMBER 2023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SH|GRADUAN JUGA KENE JADI PREMIUM|MS 13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B17C775-EC2C-4BF6-BC69-8F06FD0CF8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5667" y="1531328"/>
            <a:ext cx="6474488" cy="5177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1142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09" y="66886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2896505" y="818000"/>
            <a:ext cx="6398986" cy="581592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6 NOVEMBER 2023</a:t>
            </a:r>
          </a:p>
          <a:p>
            <a:pPr marL="0" indent="0" algn="ctr">
              <a:buNone/>
            </a:pPr>
            <a:r>
              <a:rPr lang="en-US" sz="1400" dirty="0"/>
              <a:t>BH |ATUR STRATEGI GALAK RAKYAT CARI KERJA DALAM NEGARA| MS 8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E33728C-3494-459B-B073-F5D4BDCED6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3945" y="1348619"/>
            <a:ext cx="2164106" cy="5509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0931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94006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2016999" y="845120"/>
            <a:ext cx="8414626" cy="75111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6 NOVEMBER 2023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BH|LIMA NEGARA JADI SASARAN SINDIKET TIPU TAWARAN KERJA|MS 8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B371E5A-1C24-43B4-BD97-BDD10F50A7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1800" y="1490133"/>
            <a:ext cx="6629033" cy="5367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7921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SINAR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2896506" y="898881"/>
            <a:ext cx="6398986" cy="581592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6 NOVEMBER 2023</a:t>
            </a:r>
          </a:p>
          <a:p>
            <a:pPr marL="0" indent="0" algn="ctr">
              <a:buNone/>
            </a:pPr>
            <a:r>
              <a:rPr lang="en-US" sz="1400" dirty="0"/>
              <a:t>SH |TERIMA PERUNTUKAN TERTINGGI RM58.7 BILION| MS 18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0C593C3-6635-409F-A04F-92B087AD19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6734" y="1480473"/>
            <a:ext cx="9982200" cy="100853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5A2C0F0-D28A-46CA-9491-BD7026C51C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6124" y="2489010"/>
            <a:ext cx="9859751" cy="4208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0044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48934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SINAR  HARIAN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2287586" y="894163"/>
            <a:ext cx="7759701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6 NOVEMBER 2023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SH| TERIMA PERUNTUKAN TERTINGGI RM58.7 BILION..SAMBUNGAN.. |MS 19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79CD51E-39C3-4E15-9735-9DA0A4CC53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7586" y="1464733"/>
            <a:ext cx="7389814" cy="5244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1742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7649" y="90998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2787650" y="842112"/>
            <a:ext cx="6616700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7 NOVEMBER 2023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BH|KL20 JADIKAN MALAYSIA HAB AI TERBAIK RANTAU INI |MS 9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D3EA7A7-8419-49FE-AFAD-AC6645CF17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099" y="1906075"/>
            <a:ext cx="11099801" cy="3045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5976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3136900" y="911306"/>
            <a:ext cx="6426978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7 NOVEMBER 2023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BH|MYBRAIN 2.0 PERKASA GENERASI INTELEKTUAL BERKEMAHIRAN TINGGI | MS 11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375C29C-0867-4642-8EF8-57261D944A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7466" y="1524000"/>
            <a:ext cx="9770533" cy="5173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9433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3136900" y="911306"/>
            <a:ext cx="6426978" cy="75111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7 NOVEMBER 2023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BH|GARAP PELUANG KUASAI TVET SEIRING PEMBANGUNAN NEGERI| MS 15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2771C30-F5F9-4B44-9777-ACF9EE3E98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9867" y="1515532"/>
            <a:ext cx="9736665" cy="5182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326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B457BDC2-B12A-46EE-9D7B-69F676AF52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SINAR HARIAN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C0A7D704-50B3-4628-9E0B-DD800526F84E}"/>
              </a:ext>
            </a:extLst>
          </p:cNvPr>
          <p:cNvSpPr txBox="1">
            <a:spLocks/>
          </p:cNvSpPr>
          <p:nvPr/>
        </p:nvSpPr>
        <p:spPr>
          <a:xfrm>
            <a:off x="3136900" y="911306"/>
            <a:ext cx="6426978" cy="75111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7 NOVEMBER 2023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SH|HENTI GEJALA BULI DI SEKOLAH| MS 5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7435FBC-8518-4185-955B-E1D2ECA6DA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1641" y="1520890"/>
            <a:ext cx="9843795" cy="5176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0910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E8443923-C019-4D91-8404-0EC5FB95162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2159156"/>
              </p:ext>
            </p:extLst>
          </p:nvPr>
        </p:nvGraphicFramePr>
        <p:xfrm>
          <a:off x="1119673" y="115098"/>
          <a:ext cx="9710251" cy="64435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0099">
                  <a:extLst>
                    <a:ext uri="{9D8B030D-6E8A-4147-A177-3AD203B41FA5}">
                      <a16:colId xmlns:a16="http://schemas.microsoft.com/office/drawing/2014/main" val="1368108344"/>
                    </a:ext>
                  </a:extLst>
                </a:gridCol>
                <a:gridCol w="6243995">
                  <a:extLst>
                    <a:ext uri="{9D8B030D-6E8A-4147-A177-3AD203B41FA5}">
                      <a16:colId xmlns:a16="http://schemas.microsoft.com/office/drawing/2014/main" val="2342386776"/>
                    </a:ext>
                  </a:extLst>
                </a:gridCol>
                <a:gridCol w="1452908">
                  <a:extLst>
                    <a:ext uri="{9D8B030D-6E8A-4147-A177-3AD203B41FA5}">
                      <a16:colId xmlns:a16="http://schemas.microsoft.com/office/drawing/2014/main" val="2219442741"/>
                    </a:ext>
                  </a:extLst>
                </a:gridCol>
                <a:gridCol w="1623249">
                  <a:extLst>
                    <a:ext uri="{9D8B030D-6E8A-4147-A177-3AD203B41FA5}">
                      <a16:colId xmlns:a16="http://schemas.microsoft.com/office/drawing/2014/main" val="96783733"/>
                    </a:ext>
                  </a:extLst>
                </a:gridCol>
              </a:tblGrid>
              <a:tr h="247651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BIL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TAJUK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TARIKH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SURAT</a:t>
                      </a:r>
                      <a:r>
                        <a:rPr lang="en-US" sz="1200" baseline="0" dirty="0"/>
                        <a:t>KHABAR</a:t>
                      </a:r>
                      <a:endParaRPr lang="en-US" sz="12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680344521"/>
                  </a:ext>
                </a:extLst>
              </a:tr>
              <a:tr h="318218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19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3 PILLARS FOR STUDENT’WELLBEING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7 NOVEMBER 2023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NEW STRAITS TIMES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569118448"/>
                  </a:ext>
                </a:extLst>
              </a:tr>
              <a:tr h="29869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AI SEKTOR AWAM PERLU TUMPU KESANTUNAN BAHASA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8 NOVEMBER 2023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58496378"/>
                  </a:ext>
                </a:extLst>
              </a:tr>
              <a:tr h="320067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PENDIDIKAN KEUSAHAWANAN TANGANI CABARAN PASARAN BURUH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8 NOVEMBER </a:t>
                      </a: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2023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BERITA </a:t>
                      </a: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69070185"/>
                  </a:ext>
                </a:extLst>
              </a:tr>
              <a:tr h="29869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INISIATIF EMPOWERNCER AKADEMIK LONJAK PELAJAR LEMAH CAPAI KEJAYAAN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9 NOVEMBER 2023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30340941"/>
                  </a:ext>
                </a:extLst>
              </a:tr>
              <a:tr h="329035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INISIATIF EMPOWERNCER AKADEMIK LONJAK PELAJAR LEMAH CAPAI KEJAYAAN..SAMBUNGAN..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9 NOVEMBER 2023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995146014"/>
                  </a:ext>
                </a:extLst>
              </a:tr>
              <a:tr h="304898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PENJENAMAAN SEMULA KERJASAMA IPT,INDUSTRI JAYAKAN GAJI PREMIUM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9 NOVEMBER 2023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862337077"/>
                  </a:ext>
                </a:extLst>
              </a:tr>
              <a:tr h="29869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TAHAP KECEKAPAN PENJAWAT AWAM,TENAGA KERJA NEGARA PERLU DITINGKAT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10 NOVEMBER 2023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309391977"/>
                  </a:ext>
                </a:extLst>
              </a:tr>
              <a:tr h="273425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26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DASAR TVET NEGARA PERTAMA DILANCARKAN TAHUN DEPAN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10 NOVEMBER 2023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823533841"/>
                  </a:ext>
                </a:extLst>
              </a:tr>
              <a:tr h="336133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27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BANTU PELAJAR LUAR BANDAR KUASAI STEM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10 NOVEMBER 2023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SINAR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598808856"/>
                  </a:ext>
                </a:extLst>
              </a:tr>
              <a:tr h="29869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28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BIJAK MEMANIPULASI TEKNOLOGI AI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10 NOVEMBER 2023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SINAR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067932076"/>
                  </a:ext>
                </a:extLst>
              </a:tr>
              <a:tr h="29869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29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SELANGOR PENERAJU TVET MALAYSIA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17 NOVEMBER 2023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687811949"/>
                  </a:ext>
                </a:extLst>
              </a:tr>
              <a:tr h="29869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30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KPT RUNDING KECUALIKAN YURAN PELAJAR PALESTIN DI IPT SWASTA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20 NOVEMBER 2023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424909331"/>
                  </a:ext>
                </a:extLst>
              </a:tr>
              <a:tr h="29869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31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AI TINGKATKAN INDUSTRI PENGURUSAN MAJLIS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20 NOVEMBER 2023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051390275"/>
                  </a:ext>
                </a:extLst>
              </a:tr>
              <a:tr h="314209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32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UNIVERSITI USAH TAASUB KEJAR RANKING TERBAIK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20 NOVEMBER 2023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941505059"/>
                  </a:ext>
                </a:extLst>
              </a:tr>
              <a:tr h="29869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33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CAKNA MAKLUMAT KESELAMATAN SIBER ELAK KEBOCORAN DATA PERIBADI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20 NOVEMBER 2023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BERITA HARIAN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4232438772"/>
                  </a:ext>
                </a:extLst>
              </a:tr>
              <a:tr h="292993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34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KEPERLUAN KEMBALIKAN UPSR CETUSKAN POLEMIK 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27 NOVEMBER 2023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441457090"/>
                  </a:ext>
                </a:extLst>
              </a:tr>
              <a:tr h="29869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35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KEPERLUAN KEMBALIKAN UPSR CETUSKAN POLEMIK …SAMBUNGAN..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27 NOVEMBER 2023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4289892494"/>
                  </a:ext>
                </a:extLst>
              </a:tr>
              <a:tr h="29869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36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TIME TO TAKE AI ETHICS SERIOUSLY 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27 NOVEMBER 2023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NEW STRAITS TIMES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683003832"/>
                  </a:ext>
                </a:extLst>
              </a:tr>
              <a:tr h="29869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37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TIME TO TAKE AI ETHICS SERIOUSLY …CONTINUED…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27 NOVEMBER 2023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NEW STRAITS TIMES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689814623"/>
                  </a:ext>
                </a:extLst>
              </a:tr>
              <a:tr h="41744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38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ISU KEKURANGAN GURU DISELESAI IKUT KEPERLUAN SEKOLAH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28 NOVEMBER 2023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6373208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8059731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B457BDC2-B12A-46EE-9D7B-69F676AF52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SINAR HARIAN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C0A7D704-50B3-4628-9E0B-DD800526F84E}"/>
              </a:ext>
            </a:extLst>
          </p:cNvPr>
          <p:cNvSpPr txBox="1">
            <a:spLocks/>
          </p:cNvSpPr>
          <p:nvPr/>
        </p:nvSpPr>
        <p:spPr>
          <a:xfrm>
            <a:off x="3136900" y="911306"/>
            <a:ext cx="6426978" cy="75111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7 NOVEMBER 2023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SH|HENTI GEJALA BULI DI SEKOLAH..SAMBUNGAN..| MS 5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0F36BDF-7E80-4938-B9CA-7C46C89EEE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7672" y="1548882"/>
            <a:ext cx="9497750" cy="5148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049048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598B257-898C-4ADF-A146-7F7889448D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0440" y="1586204"/>
            <a:ext cx="9631119" cy="5131837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B85671D0-97E9-461E-A45D-51BFA50966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SINAR HARIAN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1D52D51E-CB7E-4C65-AD11-D0B1C3812816}"/>
              </a:ext>
            </a:extLst>
          </p:cNvPr>
          <p:cNvSpPr txBox="1">
            <a:spLocks/>
          </p:cNvSpPr>
          <p:nvPr/>
        </p:nvSpPr>
        <p:spPr>
          <a:xfrm>
            <a:off x="3136900" y="911306"/>
            <a:ext cx="6426978" cy="75111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7 NOVEMBER 2023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SH|KONVENSYEN DTP BINA JARINGAN PENDIDIKAN CEKAP DAN TELUS |MS 12 </a:t>
            </a:r>
          </a:p>
        </p:txBody>
      </p:sp>
    </p:spTree>
    <p:extLst>
      <p:ext uri="{BB962C8B-B14F-4D97-AF65-F5344CB8AC3E}">
        <p14:creationId xmlns:p14="http://schemas.microsoft.com/office/powerpoint/2010/main" val="398801446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7713F57-BF73-4951-89FB-C85C9D5D1D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449" y="1511560"/>
            <a:ext cx="10002416" cy="518782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7C34CF72-6870-434A-9358-26B969EDF7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NEW STRAITS TIMES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4579786A-D572-43D4-BDDB-25C696B6E345}"/>
              </a:ext>
            </a:extLst>
          </p:cNvPr>
          <p:cNvSpPr txBox="1">
            <a:spLocks/>
          </p:cNvSpPr>
          <p:nvPr/>
        </p:nvSpPr>
        <p:spPr>
          <a:xfrm>
            <a:off x="3136900" y="911306"/>
            <a:ext cx="6426978" cy="75111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7 NOVEMBER 2023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NST|3 PILLARS FOR STUDENT’WELLBEING| MS 16 </a:t>
            </a:r>
          </a:p>
        </p:txBody>
      </p:sp>
    </p:spTree>
    <p:extLst>
      <p:ext uri="{BB962C8B-B14F-4D97-AF65-F5344CB8AC3E}">
        <p14:creationId xmlns:p14="http://schemas.microsoft.com/office/powerpoint/2010/main" val="272999651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48934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2287586" y="900048"/>
            <a:ext cx="7759701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8 NOVEMBER 2023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 AI SEKTOR AWAM PERLU TUMPU KESANTUNAN BAHASA|MS 11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26347A1-5DFF-49F8-AA68-2F336F8F03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506" y="1651162"/>
            <a:ext cx="10720874" cy="4870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81861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2896506" y="898881"/>
            <a:ext cx="6398986" cy="581592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8 NOVEMBER 2023</a:t>
            </a:r>
          </a:p>
          <a:p>
            <a:pPr marL="0" indent="0" algn="ctr">
              <a:buNone/>
            </a:pPr>
            <a:r>
              <a:rPr lang="en-US" sz="1400" dirty="0"/>
              <a:t>BH| PENDIDIKAN KEUSAHAWANAN TANGANI CABARAN PASARAN BURUH|MS 13</a:t>
            </a:r>
          </a:p>
          <a:p>
            <a:pPr marL="0" indent="0" algn="ctr">
              <a:buNone/>
            </a:pPr>
            <a:endParaRPr lang="en-US" sz="14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1CEFF91-E5D6-4A92-A6D7-D57C6F38DF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0110" y="1399592"/>
            <a:ext cx="4189446" cy="5383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634589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2735261" y="917543"/>
            <a:ext cx="6959245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9 NOVEMBER 2023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BH|INISIATIF EMPOWERNCER AKADEMIK LONJAK PELAJAR LEMAH CAPAI KEJAYAAN| MS 9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3B70EB9-77B6-45DB-99FB-13BE9A90C2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1053" y="1530220"/>
            <a:ext cx="10058400" cy="5167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073450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1866123" y="917543"/>
            <a:ext cx="7828384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9 NOVEMBER 2023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BH|INISIATIF EMPOWERNCER AKADEMIK LONJAK PELAJAR LEMAH CAPAI KEJAYAAN…SAMBUNGAN| MS 9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D340E1E-2DE1-40C1-82ED-A01301C55F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861" y="1548883"/>
            <a:ext cx="10496940" cy="5200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85679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2773361" y="995282"/>
            <a:ext cx="6645276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9 NOVEMBER 2023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BH|PENJENAMAAN SEMULA KERJASAMA IPT,INDUSTRI JAYAKAN GAJI PREMIUM| MS 11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C9EBBD7-A339-4332-B1F1-32A6A5DAF1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1558" y="1726163"/>
            <a:ext cx="9433249" cy="4879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169040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2611436" y="985951"/>
            <a:ext cx="7083070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10 NOVEMBER 2023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BH|TAHAP KECEKAPAN PENJAWAT AWAM,TENAGA KERJA NEGARA PERLU DITINGKAT| MS 6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D049F11-A021-4B17-89C2-057E357938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7707" y="1586204"/>
            <a:ext cx="10282334" cy="5271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50420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2896506" y="898881"/>
            <a:ext cx="6398986" cy="581592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10 NOVEMBER 2023</a:t>
            </a:r>
          </a:p>
          <a:p>
            <a:pPr marL="0" indent="0" algn="ctr">
              <a:buNone/>
            </a:pPr>
            <a:r>
              <a:rPr lang="en-US" sz="1400" dirty="0"/>
              <a:t>BH |DASAR TVET NEGARA PERTAMA DILANCARKAN TAHUN DEPAN|MS 9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FA688A6-042A-4F51-A70C-BFB32B1125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6506" y="1480473"/>
            <a:ext cx="2711192" cy="531068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1C913B7-80DD-483D-BDA6-247EB0BD1A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6988" y="1480473"/>
            <a:ext cx="2449935" cy="5310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5200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E8443923-C019-4D91-8404-0EC5FB95162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86861907"/>
              </p:ext>
            </p:extLst>
          </p:nvPr>
        </p:nvGraphicFramePr>
        <p:xfrm>
          <a:off x="1119673" y="115098"/>
          <a:ext cx="9710251" cy="299187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0099">
                  <a:extLst>
                    <a:ext uri="{9D8B030D-6E8A-4147-A177-3AD203B41FA5}">
                      <a16:colId xmlns:a16="http://schemas.microsoft.com/office/drawing/2014/main" val="1368108344"/>
                    </a:ext>
                  </a:extLst>
                </a:gridCol>
                <a:gridCol w="6243995">
                  <a:extLst>
                    <a:ext uri="{9D8B030D-6E8A-4147-A177-3AD203B41FA5}">
                      <a16:colId xmlns:a16="http://schemas.microsoft.com/office/drawing/2014/main" val="2342386776"/>
                    </a:ext>
                  </a:extLst>
                </a:gridCol>
                <a:gridCol w="1452908">
                  <a:extLst>
                    <a:ext uri="{9D8B030D-6E8A-4147-A177-3AD203B41FA5}">
                      <a16:colId xmlns:a16="http://schemas.microsoft.com/office/drawing/2014/main" val="2219442741"/>
                    </a:ext>
                  </a:extLst>
                </a:gridCol>
                <a:gridCol w="1623249">
                  <a:extLst>
                    <a:ext uri="{9D8B030D-6E8A-4147-A177-3AD203B41FA5}">
                      <a16:colId xmlns:a16="http://schemas.microsoft.com/office/drawing/2014/main" val="96783733"/>
                    </a:ext>
                  </a:extLst>
                </a:gridCol>
              </a:tblGrid>
              <a:tr h="247651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BIL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TAJUK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TARIKH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SURAT</a:t>
                      </a:r>
                      <a:r>
                        <a:rPr lang="en-US" sz="1200" baseline="0" dirty="0"/>
                        <a:t>KHABAR</a:t>
                      </a:r>
                      <a:endParaRPr lang="en-US" sz="12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680344521"/>
                  </a:ext>
                </a:extLst>
              </a:tr>
              <a:tr h="318218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39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ROMBAK SUKATAN PELAJARAN PASTIKAN MURID KUASAI BAHASA MELAYU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28 NOVEMBER 2023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569118448"/>
                  </a:ext>
                </a:extLst>
              </a:tr>
              <a:tr h="29869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40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TUTUP SEGERA KELOMPANGAN UNDANG-UNDANG BERKAITAN VAPE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28 NOVEMBER 2023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58496378"/>
                  </a:ext>
                </a:extLst>
              </a:tr>
              <a:tr h="320067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41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ENAKMEN JENAYAH SYARIAH PATUT SEIRING TEKNOLOGI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29 NOVEMBER 2023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69070185"/>
                  </a:ext>
                </a:extLst>
              </a:tr>
              <a:tr h="29869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42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UPSR PERLU SEBAGAI PENGUKUR PENCAPAIAN MURID,SEKOLAH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29 NOVEMBER 2023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30340941"/>
                  </a:ext>
                </a:extLst>
              </a:tr>
              <a:tr h="329035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43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PERMUDAH PENDIDIKAN STEM GALAK LAHIR GENERASI BERINOVASI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30 NOVEMBER 2023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995146014"/>
                  </a:ext>
                </a:extLst>
              </a:tr>
              <a:tr h="304898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44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KUASAI TULISAN JAWI PERKASA JATI DIRI MELAYU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30 NOVEMBER 2023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862337077"/>
                  </a:ext>
                </a:extLst>
              </a:tr>
              <a:tr h="29869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45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HENTI POLEMIK UPSR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30 NOVEMBER 2023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SINAR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309391977"/>
                  </a:ext>
                </a:extLst>
              </a:tr>
              <a:tr h="273425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46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’MEREKA TAK RUGI APA PUN,MALAH LEBIH UNTUNG’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30 NOVEMBER 2023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SINAR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823533841"/>
                  </a:ext>
                </a:extLst>
              </a:tr>
              <a:tr h="29869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47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AI TOOL CAN PREDICT 10-YEAR RISK OF FATAL HEART ATTACKS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30 NOVEMBER 2023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NEW STRAITS TIMES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59880885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1017830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SINAR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2632074" y="898687"/>
            <a:ext cx="6721475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10 NOVEMBER 2023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SH|BANTU PELAJAR LUAR BANDAR KUASAI STEM| MS 9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BC33B13-1955-461D-A4AE-8B1B5C0487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4196" y="1502229"/>
            <a:ext cx="8929395" cy="5355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93751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09" y="66886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SINAR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2896505" y="818000"/>
            <a:ext cx="6398986" cy="581592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10 NOVEMBER 2023</a:t>
            </a:r>
          </a:p>
          <a:p>
            <a:pPr marL="0" indent="0" algn="ctr">
              <a:buNone/>
            </a:pPr>
            <a:r>
              <a:rPr lang="en-US" sz="1400" dirty="0"/>
              <a:t>SH |BIJAK MEMANIPULASI TEKNOLOGI AI| MS 17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CC8B8C4-37BD-4EE9-8828-7B54452E02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199" y="1399592"/>
            <a:ext cx="11196735" cy="5141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47836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SINAR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2896506" y="898881"/>
            <a:ext cx="6398986" cy="581592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17 November 2023</a:t>
            </a:r>
          </a:p>
          <a:p>
            <a:pPr marL="0" indent="0" algn="ctr">
              <a:buNone/>
            </a:pPr>
            <a:r>
              <a:rPr lang="en-US" sz="1400" dirty="0"/>
              <a:t>SH |SELANGOR PENERAJU TVET MALAYSIA| MS 17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3AFAB33-AC11-46CD-82EF-55E5475246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7151" y="1480473"/>
            <a:ext cx="8057697" cy="5285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47211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5D8CA0C6-B539-4E80-9362-90D83D3194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6804" y="121347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A0977017-4E00-470F-87EE-B97198517564}"/>
              </a:ext>
            </a:extLst>
          </p:cNvPr>
          <p:cNvSpPr txBox="1">
            <a:spLocks/>
          </p:cNvSpPr>
          <p:nvPr/>
        </p:nvSpPr>
        <p:spPr>
          <a:xfrm>
            <a:off x="2803200" y="928493"/>
            <a:ext cx="6398986" cy="64838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20 NOVEMBER 2023</a:t>
            </a:r>
          </a:p>
          <a:p>
            <a:pPr marL="0" indent="0" algn="ctr">
              <a:buNone/>
            </a:pPr>
            <a:r>
              <a:rPr lang="en-US" sz="1400" dirty="0"/>
              <a:t>BH |KPT RUNDING KECUALIKAN YURAN PELAJAR PALESTIN DI IPT SWASTA| MS 3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0474078-0E00-436E-9E21-5945CF5926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8310" y="1632905"/>
            <a:ext cx="7735380" cy="4677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53957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2896506" y="898881"/>
            <a:ext cx="6398986" cy="581592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20 NOVEMBER 2023</a:t>
            </a:r>
          </a:p>
          <a:p>
            <a:pPr marL="0" indent="0" algn="ctr">
              <a:buNone/>
            </a:pPr>
            <a:r>
              <a:rPr lang="en-US" sz="1400" dirty="0"/>
              <a:t>BH |AI TINGKATKAN INDUSTRI PENGURUSAN MAJLIS| MS 11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9E8648F-5EA6-4575-9448-EBF0820174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6326" y="1822914"/>
            <a:ext cx="9859347" cy="4672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889733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2896506" y="898881"/>
            <a:ext cx="6398986" cy="581592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20 NOVEMBER 2023</a:t>
            </a:r>
          </a:p>
          <a:p>
            <a:pPr marL="0" indent="0" algn="ctr">
              <a:buNone/>
            </a:pPr>
            <a:r>
              <a:rPr lang="en-US" sz="1400" dirty="0"/>
              <a:t>BH |UNIVERSITI USAH TAASUB KEJAR RANKING TERBAIK| MS 21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96C4955-ED03-4664-8853-4B57211D2A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3665" y="1649995"/>
            <a:ext cx="5271796" cy="5037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21818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2896506" y="898881"/>
            <a:ext cx="6398986" cy="581592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20 NOVEMBER 2023</a:t>
            </a:r>
          </a:p>
          <a:p>
            <a:pPr marL="0" indent="0" algn="ctr">
              <a:buNone/>
            </a:pPr>
            <a:r>
              <a:rPr lang="en-US" sz="1400" dirty="0"/>
              <a:t>BH |CAKNA MAKLUMAT KESELAMATAN SIBER ELAK KEBOCORAN DATA PERIBADI| MS 13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A60F2EF-4ADF-4107-85DC-75E8CC8DE4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8336" y="1480473"/>
            <a:ext cx="8315325" cy="5217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87766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3136900" y="911306"/>
            <a:ext cx="6426978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27 NOVEMBER 2023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BH|KEPERLUAN KEMBALIKAN UPSR CETUSKAN POLEMIK |MS 21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F5B2CBE-E571-4C33-9E5A-96B6CB9D0A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8700" y="1504950"/>
            <a:ext cx="10248900" cy="5192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4340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3136900" y="911306"/>
            <a:ext cx="6426978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27 NOVEMBER 2023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BH|KEPERLUAN KEMBALIKAN UPSR CETUSKAN POLEMIK..SAMBUNGAN.. |MS 21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89CA149-EC63-4EA0-8AFB-31D4A38F6A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9000" y="1976755"/>
            <a:ext cx="10541000" cy="3712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12950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48934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NEW STRAITS TIMES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2044990" y="900048"/>
            <a:ext cx="8414626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27 NOVEMBER 2023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NST|TIME TO TAKE AI ETHICS SERIOUSLY |MS 11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25B9B44-EF12-4FDE-AD02-54744AE921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9848" y="1651162"/>
            <a:ext cx="9184162" cy="5020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2270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94006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 HARIAN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2016999" y="845120"/>
            <a:ext cx="8414626" cy="75111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 NOVEMBER 2023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BH|DEWAN PERNIAGAAN JERMAN, TVET JALIN KERJASAMA|MS 6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3BA3C89-2525-41A7-9EAB-40317B532E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0109" y="1596234"/>
            <a:ext cx="4571933" cy="5134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356170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48934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NEW STRAITS TIMES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2044990" y="900048"/>
            <a:ext cx="8414626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27 NOVEMBER 2023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NST|TIME TO TAKE AI ETHICS SERIOUSLY..CONTINUED.. |MS 11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4B8A9A2-DBA6-4367-88FD-F16C3A1BA5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7067" y="1540932"/>
            <a:ext cx="9457265" cy="5168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89250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48934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2287586" y="900048"/>
            <a:ext cx="7759701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28 NOVEMBER 2023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 ISU KEKURANGAN GURU DISELESAI IKUT KEPERLUAN SEKOLAH|MS 7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E77DEE8-E653-42E0-8C57-6F680A1554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3532" y="1583267"/>
            <a:ext cx="10862735" cy="5039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116198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2896506" y="898881"/>
            <a:ext cx="6398986" cy="581592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28 NOVEMBER 2023</a:t>
            </a:r>
          </a:p>
          <a:p>
            <a:pPr marL="0" indent="0" algn="ctr">
              <a:buNone/>
            </a:pPr>
            <a:r>
              <a:rPr lang="en-US" sz="1400" dirty="0"/>
              <a:t>BH| ROMBAK SUKATAN PELAJARAN PASTIKAN MURID KUASAI BAHASA MELAYU|MS 11</a:t>
            </a:r>
          </a:p>
          <a:p>
            <a:pPr marL="0" indent="0" algn="ctr">
              <a:buNone/>
            </a:pPr>
            <a:endParaRPr lang="en-US" sz="14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A1CCFF1-96FE-46B6-ACA1-96808AE213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0867" y="1480473"/>
            <a:ext cx="9355666" cy="5217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23994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2735261" y="917543"/>
            <a:ext cx="6721475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28 NOVEMBER 2023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BH|TUTUP SEGERA KELOMPANGAN UNDANG-UNDANG BERKAITAN VAPE| MS 13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1001864-4BE2-470A-8C27-C4C3FD939B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4999" y="1693332"/>
            <a:ext cx="10066867" cy="5004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79500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2896506" y="898881"/>
            <a:ext cx="6398986" cy="581592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29 November 2023</a:t>
            </a:r>
          </a:p>
          <a:p>
            <a:pPr marL="0" indent="0" algn="ctr">
              <a:buNone/>
            </a:pPr>
            <a:r>
              <a:rPr lang="en-US" sz="1400" dirty="0"/>
              <a:t>BH |ENAKMEN JENYAH SYARIAH PATUT SEIRING TEKNOLOGI| MS 11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242DEDF-8EFB-4CE5-B4BC-EC0449BE63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3772" y="1548882"/>
            <a:ext cx="10366310" cy="5148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740195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2896506" y="898881"/>
            <a:ext cx="6398986" cy="581592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29 NOVEMBER 2023</a:t>
            </a:r>
          </a:p>
          <a:p>
            <a:pPr marL="0" indent="0" algn="ctr">
              <a:buNone/>
            </a:pPr>
            <a:r>
              <a:rPr lang="en-US" sz="1400" dirty="0"/>
              <a:t>BH |UPSR PERLU SEBAGAI PENGUKUR PENCAPAIAN MURID,SEKOLAH| MS 13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0753751-4E8A-4287-BDC6-B97B630A4E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763" y="1480473"/>
            <a:ext cx="10506269" cy="5302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29595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2896506" y="898881"/>
            <a:ext cx="6398986" cy="581592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30 NOVEMBER 2023</a:t>
            </a:r>
          </a:p>
          <a:p>
            <a:pPr marL="0" indent="0" algn="ctr">
              <a:buNone/>
            </a:pPr>
            <a:r>
              <a:rPr lang="en-US" sz="1400" dirty="0"/>
              <a:t>BH |PERMUDAH PENDIDIKAN STEM GALAK LAHIR GENERASI BERINOVASI| MS 11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73A65EF-5357-4DFD-B0A9-D338950D8C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480473"/>
            <a:ext cx="10786188" cy="5217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45594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2896506" y="898881"/>
            <a:ext cx="6398986" cy="581592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30 NOVEMBER 2023</a:t>
            </a:r>
          </a:p>
          <a:p>
            <a:pPr marL="0" indent="0" algn="ctr">
              <a:buNone/>
            </a:pPr>
            <a:r>
              <a:rPr lang="en-US" sz="1400" dirty="0"/>
              <a:t>BH |KUASAI TULISAN JAWI PERKASA JATI DIRI MELAYU| MS 13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7BC2EDF-8142-4817-9548-E59C083A31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224" y="1480473"/>
            <a:ext cx="11504645" cy="5217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21122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SINAR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2896506" y="898881"/>
            <a:ext cx="6398986" cy="581592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30 NOVEMBER 2023</a:t>
            </a:r>
          </a:p>
          <a:p>
            <a:pPr marL="0" indent="0" algn="ctr">
              <a:buNone/>
            </a:pPr>
            <a:r>
              <a:rPr lang="en-US" sz="1400" dirty="0"/>
              <a:t>SH |HENTI POLEMIK UPSR| MS 17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14A4ED8-4E75-401F-A72A-A83CE6AEEA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1782" y="1480472"/>
            <a:ext cx="10288436" cy="5217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66446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SINAR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2896506" y="898881"/>
            <a:ext cx="6398986" cy="581592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30 NOVEMBER 2023</a:t>
            </a:r>
          </a:p>
          <a:p>
            <a:pPr marL="0" indent="0" algn="ctr">
              <a:buNone/>
            </a:pPr>
            <a:r>
              <a:rPr lang="en-US" sz="1400" dirty="0"/>
              <a:t>SH |’’MEREKA TAK RUGI APA PUN,MALAH LEBIH UNTUNG’’| MS 20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E3F6091-194B-4ADE-9F3F-C5A8A38C4C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2468" y="1548882"/>
            <a:ext cx="9897856" cy="5148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4009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2896506" y="898881"/>
            <a:ext cx="6398986" cy="581592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 NOVEMBER 2023</a:t>
            </a:r>
          </a:p>
          <a:p>
            <a:pPr marL="0" indent="0" algn="ctr">
              <a:buNone/>
            </a:pPr>
            <a:r>
              <a:rPr lang="en-US" sz="1400" dirty="0"/>
              <a:t>BH |MANFAATKAN POTENSI PENUH AI PERLU PERANCANGAN STRATEGIK| MS 13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DC7B6EF-3413-4421-B6B2-D2091DC99B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8332" y="1649995"/>
            <a:ext cx="7094057" cy="5020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01565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NEW STRAITS TIMES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2896506" y="898881"/>
            <a:ext cx="6398986" cy="581592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30 NOVEMBER 2023</a:t>
            </a:r>
          </a:p>
          <a:p>
            <a:pPr marL="0" indent="0" algn="ctr">
              <a:buNone/>
            </a:pPr>
            <a:r>
              <a:rPr lang="en-US" sz="1400" dirty="0"/>
              <a:t>NST |AI TOOL CAN PREDICT 10-YEAR RIS OF FATAL HEART ATTACKS| MS 11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E2B8B11-9C72-460E-BC0D-13E237F1F1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175" y="1480473"/>
            <a:ext cx="10795519" cy="518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6009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SINAR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3136900" y="911306"/>
            <a:ext cx="6426978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 NOVEMBER 2023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SH|PROPAGANDA BUKAN JAHAT| MS 17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09358F9-D1D5-49CB-A169-771B2FCD86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4381" y="1541180"/>
            <a:ext cx="8583237" cy="5156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4663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SINAR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3136900" y="911306"/>
            <a:ext cx="6426978" cy="75111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 NOVEMBER 2023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SH|SASAR LEBIH RAMAI GRADUAN GAJI PREMIUM| MS 2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0C0F996-DD11-4C8E-8211-995523A0BC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9630" y="1662420"/>
            <a:ext cx="5887272" cy="461074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B6419F3-7C65-4991-BDA5-A33229FF1E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66902" y="1699885"/>
            <a:ext cx="3867690" cy="4677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11956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SINAR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3136900" y="911306"/>
            <a:ext cx="6426978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 NOVEMBER 2023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SH|MAJIKAN LIHAT DUA KEMAHIRAN UTAMA| MS 3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55E1C6B-24A7-4FC7-8D02-63AF41A5D4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8098" y="1594686"/>
            <a:ext cx="4277901" cy="519558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E3AF0D4-3E19-4F2F-A3EF-50353BD5D1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5999" y="1594686"/>
            <a:ext cx="3877216" cy="1867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8409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48934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 HARIAN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2287586" y="900048"/>
            <a:ext cx="7759701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 NOVEMBER 2023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 BIJAK URUS KEWANGAN BANTU MAHASISWA TUMPU PEMBELAJARAN|MS 13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9C33644-8F7E-4FB7-B810-686DB45C32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0800" y="1612511"/>
            <a:ext cx="6934200" cy="5096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88588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9195</TotalTime>
  <Words>1413</Words>
  <Application>Microsoft Office PowerPoint</Application>
  <PresentationFormat>Widescreen</PresentationFormat>
  <Paragraphs>341</Paragraphs>
  <Slides>50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4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BERITA  HARIAN</vt:lpstr>
      <vt:lpstr>BERITA HARIAN</vt:lpstr>
      <vt:lpstr>SINAR HARIAN</vt:lpstr>
      <vt:lpstr>SINAR HARIAN</vt:lpstr>
      <vt:lpstr>SINAR HARIAN</vt:lpstr>
      <vt:lpstr>BERITA  HARIAN</vt:lpstr>
      <vt:lpstr>BERITA HARIAN</vt:lpstr>
      <vt:lpstr>SINAR  HARIAN</vt:lpstr>
      <vt:lpstr>BERITA HARIAN</vt:lpstr>
      <vt:lpstr>BERITA HARIAN</vt:lpstr>
      <vt:lpstr>SINAR HARIAN</vt:lpstr>
      <vt:lpstr>SINAR  HARIAN</vt:lpstr>
      <vt:lpstr>BERITA HARIAN</vt:lpstr>
      <vt:lpstr>BERITA HARIAN</vt:lpstr>
      <vt:lpstr>BERITA HARIAN</vt:lpstr>
      <vt:lpstr>SINAR HARIAN</vt:lpstr>
      <vt:lpstr>SINAR HARIAN</vt:lpstr>
      <vt:lpstr>SINAR HARIAN</vt:lpstr>
      <vt:lpstr>NEW STRAITS TIMES</vt:lpstr>
      <vt:lpstr>BERITA HARIAN</vt:lpstr>
      <vt:lpstr>BERITA HARIAN</vt:lpstr>
      <vt:lpstr>BERITA HARIAN</vt:lpstr>
      <vt:lpstr>BERITA HARIAN</vt:lpstr>
      <vt:lpstr>BERITA HARIAN</vt:lpstr>
      <vt:lpstr>BERITA HARIAN</vt:lpstr>
      <vt:lpstr>BERITA HARIAN</vt:lpstr>
      <vt:lpstr>SINAR HARIAN</vt:lpstr>
      <vt:lpstr>SINAR HARIAN</vt:lpstr>
      <vt:lpstr>SINAR HARIAN</vt:lpstr>
      <vt:lpstr>BERITA HARIAN</vt:lpstr>
      <vt:lpstr>BERITA HARIAN</vt:lpstr>
      <vt:lpstr>BERITA HARIAN</vt:lpstr>
      <vt:lpstr>BERITA HARIAN</vt:lpstr>
      <vt:lpstr>BERITA HARIAN</vt:lpstr>
      <vt:lpstr>BERITA HARIAN</vt:lpstr>
      <vt:lpstr>NEW STRAITS TIMES</vt:lpstr>
      <vt:lpstr>NEW STRAITS TIMES</vt:lpstr>
      <vt:lpstr>BERITA HARIAN</vt:lpstr>
      <vt:lpstr>BERITA HARIAN</vt:lpstr>
      <vt:lpstr>BERITA HARIAN</vt:lpstr>
      <vt:lpstr>BERITA HARIAN</vt:lpstr>
      <vt:lpstr>BERITA HARIAN</vt:lpstr>
      <vt:lpstr>BERITA HARIAN</vt:lpstr>
      <vt:lpstr>BERITA HARIAN</vt:lpstr>
      <vt:lpstr>SINAR HARIAN</vt:lpstr>
      <vt:lpstr>SINAR HARIAN</vt:lpstr>
      <vt:lpstr>NEW STRAITS TIMES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Administrator</cp:lastModifiedBy>
  <cp:revision>430</cp:revision>
  <dcterms:created xsi:type="dcterms:W3CDTF">2023-04-11T00:27:44Z</dcterms:created>
  <dcterms:modified xsi:type="dcterms:W3CDTF">2023-12-06T01:25:45Z</dcterms:modified>
</cp:coreProperties>
</file>