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3" roundtripDataSignature="AMtx7miYme82MLi2YJtOvN+553vJoMCL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D0E766B-965E-495A-A5B5-37D83F916244}">
  <a:tblStyle styleId="{9D0E766B-965E-495A-A5B5-37D83F91624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3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48359" y="11027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{9D0E766B-965E-495A-A5B5-37D83F916244}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MALAYSIA AIRLINES PERKUKUH OPERASI KE INDIA,CHINA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BANK DIGITAL TUNTUT MASYARAKAT CELIK KEWANGAN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NAIKKAN CARUMAN KWSP MAJIKAN,PMKS BERISIKO HENTI OPERASI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INFLASI JEJAS KUASA BELI PENGGUNA,BUKAN KENAIKAN OPR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DIMINTA LEBIH SENSITIF,AMBIL KIRA EKONOMI RAKYAT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PINJAMAN KADAR FAEDAH TERAPUNG LEBIH TERKESAN KENAIKAN OPR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OPR IBARAT PENAWAR PAHIT MESTI DIAMBIL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OPR NAIK, PENDAPATAN BANK PUN NAIK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8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PKS MALAYSIA JANA DAGANGAN RM1.1 BILION DI TURKIYE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8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’MALAYSIA WILL CATCH UP WITH OTHERS’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EKSPORT PRODUK HALAL DIJANGKA NAIK 15 PERATUS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DIJANGKA BERKEMBANG 5 HINGGA 6 PERATUS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KDNK PADA LANDASAN PERTUMBUHAN SEIMBANG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PERNIAGAAN KREATIVITI, INOVASI SENTIASA ADA SAMBUTAN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BERPOTENSI MENGUKUH PADA KADAR LEBIH PANTAS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DIJANGKA CECAH 4.11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MEI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0" name="Google Shape;140;p10"/>
          <p:cNvSpPr txBox="1"/>
          <p:nvPr/>
        </p:nvSpPr>
        <p:spPr>
          <a:xfrm>
            <a:off x="3136900" y="911306"/>
            <a:ext cx="6436308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BH|PINJAMAN KADAR FAEDAH TERAPUNG LEBIH TERKESAN KENAIKAN OPR| MS 6</a:t>
            </a:r>
            <a:endParaRPr/>
          </a:p>
        </p:txBody>
      </p:sp>
      <p:pic>
        <p:nvPicPr>
          <p:cNvPr id="141" name="Google Shape;1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6" y="1595535"/>
            <a:ext cx="11831216" cy="506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47" name="Google Shape;147;p1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BH|KENAIKAN OPR IBARAT PENAWAR PAHIT MESTI DIAMBIL| MS 24</a:t>
            </a:r>
            <a:endParaRPr/>
          </a:p>
        </p:txBody>
      </p:sp>
      <p:pic>
        <p:nvPicPr>
          <p:cNvPr id="148" name="Google Shape;1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781" y="1567543"/>
            <a:ext cx="5144218" cy="517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9503" y="1528760"/>
            <a:ext cx="4609322" cy="5217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55" name="Google Shape;155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SH|OPR NAIK, PENDAPATAN BANK PUN NAIK| MS 29</a:t>
            </a:r>
            <a:endParaRPr/>
          </a:p>
        </p:txBody>
      </p:sp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1627" y="1807158"/>
            <a:ext cx="4248743" cy="4572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62" name="Google Shape;162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SH|PKS MALAYSIA JANA DAGANGAN RM1.1 BILION DI TURKIYE| MS 28</a:t>
            </a:r>
            <a:endParaRPr/>
          </a:p>
        </p:txBody>
      </p:sp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617" y="1729582"/>
            <a:ext cx="6220763" cy="468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69" name="Google Shape;169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BH|KADAR BAHARU OPR DALAM PENILAIAN-BNM| MS 24</a:t>
            </a:r>
            <a:endParaRPr/>
          </a:p>
        </p:txBody>
      </p:sp>
      <p:pic>
        <p:nvPicPr>
          <p:cNvPr id="170" name="Google Shape;1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8703" y="1625096"/>
            <a:ext cx="8354591" cy="5115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NST|’MALAYSIA WILL CATCH UP WITH OTHERS’| MS 7</a:t>
            </a:r>
            <a:endParaRPr/>
          </a:p>
        </p:txBody>
      </p:sp>
      <p:pic>
        <p:nvPicPr>
          <p:cNvPr id="177" name="Google Shape;1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8730" y="1662420"/>
            <a:ext cx="8154538" cy="4858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3" name="Google Shape;183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SH|EKSPORT PRODUK HALAL DIJANGKA NAIK 15 PERATUS| MS 26</a:t>
            </a:r>
            <a:endParaRPr/>
          </a:p>
        </p:txBody>
      </p:sp>
      <p:pic>
        <p:nvPicPr>
          <p:cNvPr id="184" name="Google Shape;18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7100" y="1807158"/>
            <a:ext cx="7916380" cy="476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DIJANGKA BERKEMBANG 5 HINGGA 6 PERATUS| MS 21</a:t>
            </a:r>
            <a:endParaRPr/>
          </a:p>
        </p:txBody>
      </p:sp>
      <p:pic>
        <p:nvPicPr>
          <p:cNvPr id="191" name="Google Shape;1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2444" y="1716188"/>
            <a:ext cx="6887112" cy="4981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BH|KDNK PADA LANDASAN PERTUMBUHAN SEIMBANG| MS 21</a:t>
            </a:r>
            <a:endParaRPr/>
          </a:p>
        </p:txBody>
      </p:sp>
      <p:pic>
        <p:nvPicPr>
          <p:cNvPr id="198" name="Google Shape;1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1651" y="1849996"/>
            <a:ext cx="7668695" cy="3200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SH|PERNIAGAAN KREATIVITI, INOVASI SENTIASA ADA SAMBUTAN| MS 19</a:t>
            </a:r>
            <a:endParaRPr/>
          </a:p>
        </p:txBody>
      </p:sp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4027" y="1662420"/>
            <a:ext cx="6260524" cy="4932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678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{9D0E766B-965E-495A-A5B5-37D83F916244}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2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HARGA MSM DIJANGKA KEKAL RM3,800 SATU TAN METRIK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PELABURAN HALAL MAMPU CECAH TRILION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HARGA EMAS PUKAL MENYUSUT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EKONOMI SUKU PERTAMA DIJANGKA BERKEMBANG KUKUH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HARGA SAWIT TERUS BERDEPAN TEKANAN JUALAN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BANTUAN DIGITAL, TEKNOLOGI GUNA PLATFORM TUNGGAL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KESAN KENAIKAN OPR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GALAK GUNA MATA WANG TEMPATAN DALAM PERDAGANGAN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LOKASI PUSAT 4IR PERTAMA WEF DI ASIA TENGGARA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TIGA NEGARA ASEAN CATAT ALIRAN KELUAR DANA ASING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PEMBIAYAAN KHAS RM235 JUTA UNTUK USAHAWAN WANITA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16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 DISIFATKAN BANK PUSAT PALING BERHEMAT DI DUNIA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PELUANG GRADUAN POLITEKNIK, KOLEJ KOMUNITI JADI USAHAWAN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18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INFLASI MALAYSIA NAIK KEPADA 3.3 PERATUS PADA 2022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18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BANTUAN DIGITAL, TEKNOLOGI GUNA PLATFORM TUNGAL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19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KEJELASAN MISI TINGKATKAN KOMITMEN PEKERJA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BH|TM KEKAL KOMITED JAYAKAN 5G| MS 29</a:t>
            </a:r>
            <a:endParaRPr/>
          </a:p>
        </p:txBody>
      </p:sp>
      <p:pic>
        <p:nvPicPr>
          <p:cNvPr id="212" name="Google Shape;2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3538" y="1807158"/>
            <a:ext cx="9104924" cy="4604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BH|RINGGIT BERPOTENSI MENGUKUH PADA KADAR LEBIH PANTAS| MS 26</a:t>
            </a:r>
            <a:endParaRPr/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899" y="1725954"/>
            <a:ext cx="5918201" cy="4971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SH|RINGGIT DIJANGKA CECAH 4.11| MS 28</a:t>
            </a:r>
            <a:endParaRPr/>
          </a:p>
        </p:txBody>
      </p:sp>
      <p:pic>
        <p:nvPicPr>
          <p:cNvPr id="226" name="Google Shape;22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414" y="1939174"/>
            <a:ext cx="8021169" cy="333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SH|HARGA MSM DIJANGKA KEKAL RM3,800 SATU TAN METRIK | MS 28</a:t>
            </a:r>
            <a:endParaRPr/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5651" y="1662420"/>
            <a:ext cx="8002117" cy="501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SH|PELABURAN HALAL MAMPU CECAH TRILION| MS 29</a:t>
            </a:r>
            <a:endParaRPr/>
          </a:p>
        </p:txBody>
      </p:sp>
      <p:pic>
        <p:nvPicPr>
          <p:cNvPr id="240" name="Google Shape;2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6677" y="1726530"/>
            <a:ext cx="8030696" cy="422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BH|HARGA EMAS PUKAL MENYUSUT| MS 16</a:t>
            </a:r>
            <a:endParaRPr/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908" y="1587101"/>
            <a:ext cx="1462184" cy="521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BH|EKONOMI SUKU PERTAMA DIJANGKA BERKEMBANG KUKUH| MS 24</a:t>
            </a:r>
            <a:endParaRPr/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2546" y="2001423"/>
            <a:ext cx="8106906" cy="4086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60" name="Google Shape;260;p2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BH|HARGA SAWIT TERUS BERDEPAN TEKANAN JUALAN| MS 24</a:t>
            </a:r>
            <a:endParaRPr/>
          </a:p>
        </p:txBody>
      </p:sp>
      <p:pic>
        <p:nvPicPr>
          <p:cNvPr id="261" name="Google Shape;26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8258" y="1662420"/>
            <a:ext cx="8195484" cy="5039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67" name="Google Shape;267;p2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SH|BANTUAN DIGITAL, TEKNOLOGI GUNA PLATFORM TUNGAL| MS 16</a:t>
            </a: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8503" y="1905049"/>
            <a:ext cx="2562583" cy="347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8304" y="1905049"/>
            <a:ext cx="2562583" cy="37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75" name="Google Shape;275;p2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SH|KESAN KENAIKAN OPR| MS 17</a:t>
            </a:r>
            <a:endParaRPr/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8836" y="1807158"/>
            <a:ext cx="7354326" cy="4420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2248678" y="729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{9D0E766B-965E-495A-A5B5-37D83F916244}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2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OPR,KEWUJUDAN BROKER HARAM JEJAS PASARAN HARTANAH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PLATFORM TEMPAHAN DALAM TALIAN JEJAS PENGUSAHA HOTEL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22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KETEGANGAN GEOPOLITIK BERI KESAN SEKTOR PEMBUATAN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MAMPU KEKALKAN STATUS ‘JUARA’ EKONOMI ASIA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FENOMENA EL NINO MAMPU LONJAK HARGA SAWIT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CATAT NILAI TERENDAH BERBANDING DOLAR SINGAPURA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KESAN KENAIKAN OPR MULA DIRASAI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KELEMBAPAN EKONOMI,INFLASI JEJAS SENTIMEN PERNIAGAAN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MPOB:EL NINO TO HAMPER CPO PRODUCTION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26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SUSUT NILAI MATA WANG BUKAN HANYA RINGGIT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BNM: DASAR MONETARI LANGKAH BERJAGA-JAGA, BUKAN TERBURU-BURU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CARI KAEDAH LUAR BIASA SELAMATKAN RINGGIT DARIPADA PERCATURAN 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JIMAT 15 PERATUS PERBELANJAAN SUBSIDI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SASAR NEGARA BERPENDAPATAN TINGGI 2026-2028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KENAIKAN OPR BUKAN TINDAKAN TERGESA-GESA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29 MEI </a:t>
                      </a:r>
                      <a:r>
                        <a:rPr lang="en-US" sz="1200"/>
                        <a:t>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HARGA RON95, DIESEL MUNGKIN DISEMAK SEMULA, BERPOTENSI NAIK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GALAK GUNA MATA WANG TEMPATAN DALAM PERDAGANGAN| MS 24</a:t>
            </a:r>
            <a:endParaRPr/>
          </a:p>
        </p:txBody>
      </p:sp>
      <p:pic>
        <p:nvPicPr>
          <p:cNvPr id="283" name="Google Shape;2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0099" y="2252498"/>
            <a:ext cx="8611802" cy="235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9" name="Google Shape;289;p3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LOKASI PUSAT 4IR PERTAMA WEF DI ASIA TENGGARA| MS 25</a:t>
            </a:r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0098" y="2166631"/>
            <a:ext cx="8611802" cy="299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SH|TIGA NEGARA ASEAN CATAT ALIRAN KELUAR DANA ASING| MS 28</a:t>
            </a:r>
            <a:endParaRPr/>
          </a:p>
        </p:txBody>
      </p:sp>
      <p:pic>
        <p:nvPicPr>
          <p:cNvPr id="297" name="Google Shape;2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6213" y="1911768"/>
            <a:ext cx="4559571" cy="478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03" name="Google Shape;303;p3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SH|PEMBIAYAAN KHAS RM235 JUTA UNTUK USAHAWAN WANITA| MS 28</a:t>
            </a:r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740" y="1807158"/>
            <a:ext cx="6648517" cy="477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10" name="Google Shape;310;p3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BH|BNM DISIFATKAN BANK PUSAT PALING BERHEMAT DI DUNIA| MS 27</a:t>
            </a:r>
            <a:endParaRPr/>
          </a:p>
        </p:txBody>
      </p:sp>
      <p:pic>
        <p:nvPicPr>
          <p:cNvPr id="311" name="Google Shape;31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4080" y="1639093"/>
            <a:ext cx="6897063" cy="145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4080" y="3096620"/>
            <a:ext cx="3342785" cy="370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6865" y="3096620"/>
            <a:ext cx="3554278" cy="3708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3097763" y="911306"/>
            <a:ext cx="5990253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SH|PELUANG GRADUAN POLITEKNIK, KOLEJ KOMUNITI JADI USAHAWAN| MS 28</a:t>
            </a:r>
            <a:endParaRPr/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5656" y="1807158"/>
            <a:ext cx="4680686" cy="48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26" name="Google Shape;326;p3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SH|INFLASI MALAYSIA NAIK KEPADA 3.3 PERATUS PADA 2022| MS 29</a:t>
            </a:r>
            <a:endParaRPr/>
          </a:p>
        </p:txBody>
      </p:sp>
      <p:pic>
        <p:nvPicPr>
          <p:cNvPr id="327" name="Google Shape;3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8151" y="1807158"/>
            <a:ext cx="2235695" cy="494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33" name="Google Shape;333;p3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BH|BANTUAN DIGITAL, TEKNOLOGI GUNA PLATFORM TUNGAL| MS 28</a:t>
            </a:r>
            <a:endParaRPr/>
          </a:p>
        </p:txBody>
      </p:sp>
      <p:pic>
        <p:nvPicPr>
          <p:cNvPr id="334" name="Google Shape;33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862" y="1961945"/>
            <a:ext cx="8602275" cy="293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40" name="Google Shape;340;p3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SH|KEJELASAN MISI TINGKATKAN KOMITMEN PEKERJA| MS 30</a:t>
            </a:r>
            <a:endParaRPr/>
          </a:p>
        </p:txBody>
      </p:sp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0481" y="1807158"/>
            <a:ext cx="8440328" cy="476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47" name="Google Shape;347;p39"/>
          <p:cNvSpPr txBox="1"/>
          <p:nvPr/>
        </p:nvSpPr>
        <p:spPr>
          <a:xfrm>
            <a:off x="3136900" y="911306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BH|KENAIKAN OPR,KEWUJUDAN BROKER HARAM JEJAS PASARAN HARTANAH| MS 11</a:t>
            </a:r>
            <a:endParaRPr/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55" y="1567063"/>
            <a:ext cx="10030408" cy="513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Google Shape;99;p4"/>
          <p:cNvGraphicFramePr/>
          <p:nvPr/>
        </p:nvGraphicFramePr>
        <p:xfrm>
          <a:off x="2146459" y="178977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{9D0E766B-965E-495A-A5B5-37D83F916244}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2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8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BANK NEGARA ADA PANDANGAN JANGKA PANJANG UNTUK RINGGIT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/>
                        <a:t>FGV UNTUNG RM60j DI SEBALIK PENURUNAN HARGA SAWIT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60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RINGGIT DIJANGKA 4.20 – 4.30 PADA AKHIR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31 MEI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54" name="Google Shape;354;p4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BH|PLATFORM TEMPAHAN DALAM TALIAN JEJAS PENGUSAHA HOTEL| MS 22</a:t>
            </a:r>
            <a:endParaRPr/>
          </a:p>
        </p:txBody>
      </p:sp>
      <p:pic>
        <p:nvPicPr>
          <p:cNvPr id="355" name="Google Shape;3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482" y="1662420"/>
            <a:ext cx="10403631" cy="491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61" name="Google Shape;361;p41"/>
          <p:cNvSpPr txBox="1"/>
          <p:nvPr/>
        </p:nvSpPr>
        <p:spPr>
          <a:xfrm>
            <a:off x="3136900" y="911306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BH|KETEGANGAN GEOPOLITIK BERI KESAN SEKTOR PEMBUATAN| MS 25</a:t>
            </a:r>
            <a:endParaRPr/>
          </a:p>
        </p:txBody>
      </p:sp>
      <p:pic>
        <p:nvPicPr>
          <p:cNvPr id="362" name="Google Shape;3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873" y="1567543"/>
            <a:ext cx="8892074" cy="50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68" name="Google Shape;368;p42"/>
          <p:cNvSpPr txBox="1"/>
          <p:nvPr/>
        </p:nvSpPr>
        <p:spPr>
          <a:xfrm>
            <a:off x="3136900" y="911306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MAMPU KEKALKAN STATUS ‘JUARA’ EKONOMI ASIA| MS 24</a:t>
            </a:r>
            <a:endParaRPr/>
          </a:p>
        </p:txBody>
      </p:sp>
      <p:pic>
        <p:nvPicPr>
          <p:cNvPr id="369" name="Google Shape;3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816" y="1559691"/>
            <a:ext cx="9227976" cy="5070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523" y="1825625"/>
            <a:ext cx="10859278" cy="470580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3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76" name="Google Shape;376;p43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BH|FENOMENA EL NINO MAMPU LONJAK HARGA SAWIT| MS 25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2" name="Google Shape;382;p44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SH|RINGGIT CATAT NILAI TERENDAH BERBANDING DOLAR SINGAPURA| MS 28</a:t>
            </a:r>
            <a:endParaRPr/>
          </a:p>
        </p:txBody>
      </p:sp>
      <p:pic>
        <p:nvPicPr>
          <p:cNvPr id="383" name="Google Shape;383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376" y="1562010"/>
            <a:ext cx="10217020" cy="489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89" name="Google Shape;389;p45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SH|KESAN KENAIKAN OPR MULA DIRASAI| MS 28</a:t>
            </a:r>
            <a:endParaRPr/>
          </a:p>
        </p:txBody>
      </p:sp>
      <p:pic>
        <p:nvPicPr>
          <p:cNvPr id="390" name="Google Shape;390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811" y="1825624"/>
            <a:ext cx="10767527" cy="466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96" name="Google Shape;396;p46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BH|KELEMBAPAN EKONOMI,INFLASI JEJAS SENTIMEN PERNIAGAAN| MS 23</a:t>
            </a:r>
            <a:endParaRPr/>
          </a:p>
        </p:txBody>
      </p:sp>
      <p:pic>
        <p:nvPicPr>
          <p:cNvPr id="397" name="Google Shape;397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8922" y="1567542"/>
            <a:ext cx="9144000" cy="499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NEWS STRAITS TIMES</a:t>
            </a:r>
            <a:endParaRPr/>
          </a:p>
        </p:txBody>
      </p:sp>
      <p:sp>
        <p:nvSpPr>
          <p:cNvPr id="403" name="Google Shape;403;p47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NST|MPOB:EL NINO TO HAMPER CPO PRODUCTION| MS 19</a:t>
            </a:r>
            <a:endParaRPr/>
          </a:p>
        </p:txBody>
      </p:sp>
      <p:pic>
        <p:nvPicPr>
          <p:cNvPr id="404" name="Google Shape;404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57" y="1623526"/>
            <a:ext cx="11094098" cy="487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8"/>
          <p:cNvSpPr txBox="1"/>
          <p:nvPr>
            <p:ph type="title"/>
          </p:nvPr>
        </p:nvSpPr>
        <p:spPr>
          <a:xfrm>
            <a:off x="1338165" y="205273"/>
            <a:ext cx="9515669" cy="1073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10" name="Google Shape;410;p48"/>
          <p:cNvSpPr txBox="1"/>
          <p:nvPr/>
        </p:nvSpPr>
        <p:spPr>
          <a:xfrm>
            <a:off x="3074567" y="1104034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SH|SUSUT NILAI MATA WANG BUKAN HANYA RINGGIT| MS 28</a:t>
            </a:r>
            <a:endParaRPr/>
          </a:p>
        </p:txBody>
      </p:sp>
      <p:pic>
        <p:nvPicPr>
          <p:cNvPr id="411" name="Google Shape;411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9808" y="1825625"/>
            <a:ext cx="3652383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/>
          <p:nvPr>
            <p:ph type="title"/>
          </p:nvPr>
        </p:nvSpPr>
        <p:spPr>
          <a:xfrm>
            <a:off x="1338165" y="33669"/>
            <a:ext cx="951566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17" name="Google Shape;417;p49"/>
          <p:cNvSpPr txBox="1"/>
          <p:nvPr/>
        </p:nvSpPr>
        <p:spPr>
          <a:xfrm>
            <a:off x="2230016" y="1026367"/>
            <a:ext cx="8061649" cy="799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SH|BNM: DASAR MONETARI LANGKAH BERJAGA-JAGA, BUKAN TERBURU-BURU| MS 28</a:t>
            </a:r>
            <a:endParaRPr/>
          </a:p>
        </p:txBody>
      </p:sp>
      <p:pic>
        <p:nvPicPr>
          <p:cNvPr id="418" name="Google Shape;418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6437" y="1825624"/>
            <a:ext cx="1936736" cy="484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AIRLINES PERKUKUH OPERASI KE INDIA,CHINA| MS 24</a:t>
            </a:r>
            <a:endParaRPr/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763" y="1530220"/>
            <a:ext cx="10851501" cy="532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0"/>
          <p:cNvSpPr txBox="1"/>
          <p:nvPr>
            <p:ph type="title"/>
          </p:nvPr>
        </p:nvSpPr>
        <p:spPr>
          <a:xfrm>
            <a:off x="1338165" y="33669"/>
            <a:ext cx="9515669" cy="1095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24" name="Google Shape;424;p50"/>
          <p:cNvSpPr txBox="1"/>
          <p:nvPr/>
        </p:nvSpPr>
        <p:spPr>
          <a:xfrm>
            <a:off x="2220686" y="929773"/>
            <a:ext cx="7688423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BH|CARI KAEDAH LUAR BIASA SELAMATKAN RINGGIT DARIPADA PERCATURAN AS| MS 12</a:t>
            </a:r>
            <a:endParaRPr/>
          </a:p>
        </p:txBody>
      </p:sp>
      <p:pic>
        <p:nvPicPr>
          <p:cNvPr id="425" name="Google Shape;425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9350" y="1698171"/>
            <a:ext cx="4133297" cy="500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/>
          <p:nvPr>
            <p:ph type="title"/>
          </p:nvPr>
        </p:nvSpPr>
        <p:spPr>
          <a:xfrm>
            <a:off x="1338165" y="33669"/>
            <a:ext cx="9515669" cy="974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31" name="Google Shape;431;p51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BH|JIMAT 15 PERATUS PERBELANJAAN SUBSIDI| MS 22</a:t>
            </a:r>
            <a:endParaRPr/>
          </a:p>
        </p:txBody>
      </p:sp>
      <p:pic>
        <p:nvPicPr>
          <p:cNvPr id="432" name="Google Shape;432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410" y="1825625"/>
            <a:ext cx="697318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2"/>
          <p:cNvSpPr txBox="1"/>
          <p:nvPr>
            <p:ph type="title"/>
          </p:nvPr>
        </p:nvSpPr>
        <p:spPr>
          <a:xfrm>
            <a:off x="1338165" y="33669"/>
            <a:ext cx="9515669" cy="1030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38" name="Google Shape;438;p52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BH|SASAR NEGARA BERPENDAPATAN TINGGI 2026-2028| MS 22</a:t>
            </a:r>
            <a:endParaRPr/>
          </a:p>
        </p:txBody>
      </p:sp>
      <p:pic>
        <p:nvPicPr>
          <p:cNvPr id="439" name="Google Shape;439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467" y="1825624"/>
            <a:ext cx="10077953" cy="465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3"/>
          <p:cNvSpPr txBox="1"/>
          <p:nvPr>
            <p:ph type="title"/>
          </p:nvPr>
        </p:nvSpPr>
        <p:spPr>
          <a:xfrm>
            <a:off x="1338165" y="33669"/>
            <a:ext cx="9515669" cy="936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NEWS STRAITS TIMES</a:t>
            </a:r>
            <a:endParaRPr/>
          </a:p>
        </p:txBody>
      </p:sp>
      <p:sp>
        <p:nvSpPr>
          <p:cNvPr id="445" name="Google Shape;445;p53"/>
          <p:cNvSpPr txBox="1"/>
          <p:nvPr/>
        </p:nvSpPr>
        <p:spPr>
          <a:xfrm>
            <a:off x="3055905" y="888910"/>
            <a:ext cx="6408316" cy="936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BH|KENAIKAN OPR BUKAN TINDAKAN TERGESA-GESA| MS 23</a:t>
            </a:r>
            <a:endParaRPr/>
          </a:p>
        </p:txBody>
      </p:sp>
      <p:pic>
        <p:nvPicPr>
          <p:cNvPr id="446" name="Google Shape;446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718" y="1825625"/>
            <a:ext cx="4892416" cy="489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4"/>
          <p:cNvSpPr txBox="1"/>
          <p:nvPr>
            <p:ph type="title"/>
          </p:nvPr>
        </p:nvSpPr>
        <p:spPr>
          <a:xfrm>
            <a:off x="1338165" y="33670"/>
            <a:ext cx="9515669" cy="896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NEWS STRAITS TIMES</a:t>
            </a:r>
            <a:endParaRPr/>
          </a:p>
        </p:txBody>
      </p:sp>
      <p:sp>
        <p:nvSpPr>
          <p:cNvPr id="452" name="Google Shape;452;p54"/>
          <p:cNvSpPr txBox="1"/>
          <p:nvPr/>
        </p:nvSpPr>
        <p:spPr>
          <a:xfrm>
            <a:off x="2276669" y="858416"/>
            <a:ext cx="7436498" cy="967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BH|HARGA RON95, DIESEL MUNGKIN DISEMAK SEMULA, BERPOTENSI NAIK|MS 28</a:t>
            </a:r>
            <a:endParaRPr/>
          </a:p>
        </p:txBody>
      </p:sp>
      <p:pic>
        <p:nvPicPr>
          <p:cNvPr id="453" name="Google Shape;453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534746" y="202901"/>
            <a:ext cx="5122506" cy="788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 txBox="1"/>
          <p:nvPr>
            <p:ph type="title"/>
          </p:nvPr>
        </p:nvSpPr>
        <p:spPr>
          <a:xfrm>
            <a:off x="1338165" y="33669"/>
            <a:ext cx="9515669" cy="895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59" name="Google Shape;459;p55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BH|BANK NEGARA ADA PANDANGAN JANGKA PANJANG UNTUK RINGGIT| MS 30</a:t>
            </a:r>
            <a:endParaRPr/>
          </a:p>
        </p:txBody>
      </p:sp>
      <p:pic>
        <p:nvPicPr>
          <p:cNvPr id="460" name="Google Shape;460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4703" y="1825625"/>
            <a:ext cx="6610719" cy="481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6"/>
          <p:cNvSpPr txBox="1"/>
          <p:nvPr>
            <p:ph type="title"/>
          </p:nvPr>
        </p:nvSpPr>
        <p:spPr>
          <a:xfrm>
            <a:off x="1338165" y="33669"/>
            <a:ext cx="9515669" cy="895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466" name="Google Shape;466;p56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BH|FGV UNTUNG RM60j DI SEBALIK PENURUNAN HARGA SAWIT| MS 30</a:t>
            </a:r>
            <a:endParaRPr/>
          </a:p>
        </p:txBody>
      </p:sp>
      <p:pic>
        <p:nvPicPr>
          <p:cNvPr id="467" name="Google Shape;467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142" y="1825625"/>
            <a:ext cx="1039371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7"/>
          <p:cNvSpPr txBox="1"/>
          <p:nvPr>
            <p:ph type="title"/>
          </p:nvPr>
        </p:nvSpPr>
        <p:spPr>
          <a:xfrm>
            <a:off x="1338165" y="33670"/>
            <a:ext cx="9515669" cy="896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473" name="Google Shape;473;p57"/>
          <p:cNvSpPr txBox="1"/>
          <p:nvPr/>
        </p:nvSpPr>
        <p:spPr>
          <a:xfrm>
            <a:off x="3055905" y="929773"/>
            <a:ext cx="640831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SH|RINGGIT DIJANGKA 4.20 – 4.30 PADA AKHIR 2023| MS 27</a:t>
            </a:r>
            <a:endParaRPr/>
          </a:p>
        </p:txBody>
      </p:sp>
      <p:pic>
        <p:nvPicPr>
          <p:cNvPr id="474" name="Google Shape;474;p5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753302" y="429343"/>
            <a:ext cx="4685393" cy="728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2" name="Google Shape;112;p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BH|BANK DIGITAL TUNTUT MASYARAKAT CELIK KEWANGAN| MS 10</a:t>
            </a:r>
            <a:endParaRPr/>
          </a:p>
        </p:txBody>
      </p:sp>
      <p:pic>
        <p:nvPicPr>
          <p:cNvPr id="113" name="Google Shape;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837" y="1807157"/>
            <a:ext cx="10739534" cy="4612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9" name="Google Shape;119;p7"/>
          <p:cNvSpPr txBox="1"/>
          <p:nvPr/>
        </p:nvSpPr>
        <p:spPr>
          <a:xfrm>
            <a:off x="3136900" y="911306"/>
            <a:ext cx="6100406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SH|NAIKKAN CARUMAN KWSP MAJIKAN,PMKS BERISIKO HENTI OPERASI| MS 10</a:t>
            </a:r>
            <a:endParaRPr/>
          </a:p>
        </p:txBody>
      </p:sp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707" y="1872556"/>
            <a:ext cx="9862456" cy="4304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26" name="Google Shape;126;p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BH|INFLASI JEJAS KUASA BELI PENGGUNA,BUKAN KENAIKAN OPR| MS 24</a:t>
            </a:r>
            <a:endParaRPr/>
          </a:p>
        </p:txBody>
      </p:sp>
      <p:pic>
        <p:nvPicPr>
          <p:cNvPr id="127" name="Google Shape;1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08" y="1662419"/>
            <a:ext cx="11364686" cy="4990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3" name="Google Shape;133;p9"/>
          <p:cNvSpPr txBox="1"/>
          <p:nvPr/>
        </p:nvSpPr>
        <p:spPr>
          <a:xfrm>
            <a:off x="1744824" y="911305"/>
            <a:ext cx="8546841" cy="796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MEI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BH|BNM DIMINTA LEBIH SENSITIF,AMBIL KIRA EKONOMI RAKYAT|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7</a:t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44" y="1707502"/>
            <a:ext cx="10982131" cy="494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