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6" roundtripDataSignature="AMtx7mg4o5FUIwJOzHSSlhcnJWK2EaKj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3F4CA29-00BF-42D8-871E-437AE5FE78C1}">
  <a:tblStyle styleId="{73F4CA29-00BF-42D8-871E-437AE5FE78C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customschemas.google.com/relationships/presentationmetadata" Target="metadata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6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6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6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7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2248359" y="16625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{73F4CA29-00BF-42D8-871E-437AE5FE78C1}</a:tableStyleId>
              </a:tblPr>
              <a:tblGrid>
                <a:gridCol w="448725"/>
                <a:gridCol w="3500975"/>
                <a:gridCol w="16721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SURATKHABAR</a:t>
                      </a:r>
                      <a:endParaRPr sz="1200" u="none" cap="none" strike="noStrike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RM50 JUTA UNTUK USAHAWAN FRANCAIS TAHUN INI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SYOR DIVIDEN IKUT BAKI SIMPANAN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6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RINGANKAN BEBAN KOS SARA HIDUP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 MAC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OPR MUNGKIN NAIK LAGI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 MAC</a:t>
                      </a:r>
                      <a:r>
                        <a:rPr lang="en-US" sz="1200"/>
                        <a:t>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MBSB BANK, PREC PACU PERNIAGAAN TANPA TUNAI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6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TIDAK ALAMI KEGAWATAN EKONOMI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7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RM 2.5 JUTA UNTUK LAHIRKAN RAMAI USAHAWAN TEMPATAN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7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RAIH PELUANG KETIKA HARGA TIDAK MENENTU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WUJUDKAN KERJASAMA JARINGAN UMAT ISLAM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PERKASA PERANAN WANITA DALAM KEUSAHAWANAN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WANITA PERLU BERPERANAN AKTIF DALAM SEKTOR KEWANGAN VC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TARIK PELABURAN RM 264.6 BILION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INSKEN SUMBANG RM21 JUTA KEPADA EKONOMI NEGARA PADA 2022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GALAK GRADUAN CEBURI KEUSAHAWANAN SOSIAL, TEKNIKAL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15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USAHAWAN WANITA PERLU YAKIN KEBOLEHAN DIRI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BNM KEKAL OPR PADA 2.75 PERATUS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MAC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ILMU PERNIAGAAN: UKUR BAJU DI BADAN SENDIRI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MAC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40" name="Google Shape;140;p1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SH|MALAYSIA TIDAK ALAMI KEGAWATAN EKONOMI| MS 21</a:t>
            </a:r>
            <a:endParaRPr/>
          </a:p>
        </p:txBody>
      </p:sp>
      <p:pic>
        <p:nvPicPr>
          <p:cNvPr id="141" name="Google Shape;14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1273" y="1574900"/>
            <a:ext cx="3709454" cy="5122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47" name="Google Shape;147;p1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SH|RM 2.5 JUTA UNTUK LAHIRKAN RAMAI USAHAWAN TEMPATAN| MS 29</a:t>
            </a:r>
            <a:endParaRPr/>
          </a:p>
        </p:txBody>
      </p:sp>
      <p:pic>
        <p:nvPicPr>
          <p:cNvPr id="148" name="Google Shape;14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6888" y="1774499"/>
            <a:ext cx="7678222" cy="464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54" name="Google Shape;154;p1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SH|RAIH PELUANG KETIKA HARGA TIDAK MENENTU| MS 29</a:t>
            </a:r>
            <a:endParaRPr/>
          </a:p>
        </p:txBody>
      </p:sp>
      <p:pic>
        <p:nvPicPr>
          <p:cNvPr id="155" name="Google Shape;15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2523" y="1807158"/>
            <a:ext cx="4106951" cy="481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61" name="Google Shape;161;p1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SH|WUJUDKAN KERJASAMA JARINGAN UMAT ISLAM| MS 22</a:t>
            </a:r>
            <a:endParaRPr/>
          </a:p>
        </p:txBody>
      </p:sp>
      <p:pic>
        <p:nvPicPr>
          <p:cNvPr id="162" name="Google Shape;16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8180" y="1757156"/>
            <a:ext cx="8068881" cy="479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68" name="Google Shape;168;p1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SH|PERKASA PERANAN WANITA DALAM KEUSAHAWANAN| MS 22</a:t>
            </a:r>
            <a:endParaRPr/>
          </a:p>
        </p:txBody>
      </p:sp>
      <p:pic>
        <p:nvPicPr>
          <p:cNvPr id="169" name="Google Shape;16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7458" y="1729048"/>
            <a:ext cx="8157081" cy="489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75" name="Google Shape;175;p1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SH|WANITA PERLU BERPERANAN AKTIF DALAM SEKTOR KEWANGAN VC|        MS 29</a:t>
            </a:r>
            <a:endParaRPr/>
          </a:p>
        </p:txBody>
      </p:sp>
      <p:pic>
        <p:nvPicPr>
          <p:cNvPr id="176" name="Google Shape;17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6150" y="1807158"/>
            <a:ext cx="2660045" cy="4908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82" name="Google Shape;182;p1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SH|MALAYSIA TARIK PELABURAN RM 264.6 BILION| MS 29</a:t>
            </a:r>
            <a:endParaRPr/>
          </a:p>
        </p:txBody>
      </p:sp>
      <p:pic>
        <p:nvPicPr>
          <p:cNvPr id="183" name="Google Shape;18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1840" y="1662420"/>
            <a:ext cx="5491926" cy="5064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89" name="Google Shape;189;p1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SH|INSKEN SUMBANG RM21 JUTA KEPADA EKONOMI NEGARA PADA 2022|   MS 29</a:t>
            </a:r>
            <a:endParaRPr/>
          </a:p>
        </p:txBody>
      </p:sp>
      <p:pic>
        <p:nvPicPr>
          <p:cNvPr id="190" name="Google Shape;19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2247" y="1662420"/>
            <a:ext cx="3250276" cy="5008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96" name="Google Shape;196;p1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BH|GALAK GRADUAN CEBURI KEUSAHAWANAN SOSIAL, TEKNIKAL| MS 11</a:t>
            </a:r>
            <a:endParaRPr/>
          </a:p>
        </p:txBody>
      </p:sp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577" y="1947229"/>
            <a:ext cx="9774534" cy="416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03" name="Google Shape;203;p1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BH|USAHAWAN WANITA PERLU YAKIN KEBOLEHAN DIRI| MS 13</a:t>
            </a:r>
            <a:endParaRPr/>
          </a:p>
        </p:txBody>
      </p:sp>
      <p:pic>
        <p:nvPicPr>
          <p:cNvPr id="204" name="Google Shape;20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7978" y="1807158"/>
            <a:ext cx="9116922" cy="4444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Google Shape;89;p2"/>
          <p:cNvGraphicFramePr/>
          <p:nvPr/>
        </p:nvGraphicFramePr>
        <p:xfrm>
          <a:off x="2248359" y="3920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{73F4CA29-00BF-42D8-871E-437AE5FE78C1}</a:tableStyleId>
              </a:tblPr>
              <a:tblGrid>
                <a:gridCol w="420200"/>
                <a:gridCol w="3529500"/>
                <a:gridCol w="1672175"/>
                <a:gridCol w="2277525"/>
              </a:tblGrid>
              <a:tr h="217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FERRARI DISTRIBUTORSHIP IN MALAYSIA : BILLIONAIRE, SIME DARBY LEAD RACE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NEWS STRAITS TIMES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51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PETRONAS UNTUNG RM101.6 BILION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PERDAGANGAN JUALAN BORONG, RUNCIT MENINGKAT KEPADA RM135.1 BILION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251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BANJIR JEJAS PENGELUARAN SAWIT NEGARA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BANCI EKONOMI 2023 LIBATKAN 1.2 JUTA PERTUBUHAN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15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89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KRISIS LONJAK HARGA EMAS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15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51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RINGGIT MAY GAIN GROUND THIS WEEK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15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NEWS STRAITS  TIMES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OPR MASIH RENDAH DIJANGKA TIDAK JEJAS SENTIMEN HARTANAH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BANCI EKONOMI 2023 BABIT SEMUA AKTIVITI PADA 2022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PASARAN HARTANAH DIJANGKA KEMBALI BERKEMBANG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APA YANG KITA PILIH AKAN JADI HALA TUJU PERNIAGAAN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BANK NEGARA BERI JAMINAN SISTEM PERBANKAN KEKAL KUKUH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 MAC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MISI MITI KE KOREA SELATAN TARIK POTENSI PELABURAN RM24b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51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31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MAG LANCAR ENRICHMONEY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32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EKSPORT MALAYSIA TERUS BERKEMBANG BULAN LALU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KEKANGAN KEWANGAN, DATA SUKARKAN SYARIKAT KECIL BERSAING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51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34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SYARIKAT UK, MALAYSIA KONGSI AMALAN GLOBAL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 MAC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10" name="Google Shape;210;p2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SH|BNM KEKAL OPR PADA 2.75 PERATUS| MS 18</a:t>
            </a:r>
            <a:endParaRPr/>
          </a:p>
        </p:txBody>
      </p:sp>
      <p:pic>
        <p:nvPicPr>
          <p:cNvPr id="211" name="Google Shape;21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0760" y="1807158"/>
            <a:ext cx="3670477" cy="4779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17" name="Google Shape;217;p2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SH|ILMU PERNIAGAAN: UKUR BAJU DI BADAN SENDIRI| MS 30</a:t>
            </a:r>
            <a:endParaRPr/>
          </a:p>
        </p:txBody>
      </p:sp>
      <p:pic>
        <p:nvPicPr>
          <p:cNvPr id="218" name="Google Shape;21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8809" y="1807158"/>
            <a:ext cx="7554379" cy="4725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24" name="Google Shape;224;p2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SH|PETRONAS UNTUNG RM101.6 BILION| MS 10</a:t>
            </a:r>
            <a:endParaRPr/>
          </a:p>
        </p:txBody>
      </p:sp>
      <p:pic>
        <p:nvPicPr>
          <p:cNvPr id="225" name="Google Shape;22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2028" y="1662420"/>
            <a:ext cx="7827942" cy="5035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3"/>
          <p:cNvSpPr txBox="1"/>
          <p:nvPr/>
        </p:nvSpPr>
        <p:spPr>
          <a:xfrm>
            <a:off x="2185441" y="911306"/>
            <a:ext cx="7585091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BH|PERDAGANGAN JUALAN BORONG, RUNCIT MENINGKAT KEPADA RM135.1 BILION| MS 26</a:t>
            </a:r>
            <a:endParaRPr/>
          </a:p>
        </p:txBody>
      </p:sp>
      <p:sp>
        <p:nvSpPr>
          <p:cNvPr id="231" name="Google Shape;231;p2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pic>
        <p:nvPicPr>
          <p:cNvPr id="232" name="Google Shape;23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5443" y="1807158"/>
            <a:ext cx="7821116" cy="4267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38" name="Google Shape;238;p2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BH|BANJIR JEJAS PENGELUARAN SAWIT NEGARA| MS 26</a:t>
            </a:r>
            <a:endParaRPr/>
          </a:p>
        </p:txBody>
      </p:sp>
      <p:pic>
        <p:nvPicPr>
          <p:cNvPr id="239" name="Google Shape;23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3242" y="1662420"/>
            <a:ext cx="5425514" cy="514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45" name="Google Shape;245;p2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SH|BANCI EKONOMI 2023 LIBATKAN 1.2 JUTA PERTUBUHAN| MS 15</a:t>
            </a:r>
            <a:endParaRPr/>
          </a:p>
        </p:txBody>
      </p:sp>
      <p:pic>
        <p:nvPicPr>
          <p:cNvPr id="246" name="Google Shape;24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3072" y="1662420"/>
            <a:ext cx="7725853" cy="448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52" name="Google Shape;252;p2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BH|KRISIS LONJAK HARGA EMAS| MS 27</a:t>
            </a:r>
            <a:endParaRPr/>
          </a:p>
        </p:txBody>
      </p:sp>
      <p:pic>
        <p:nvPicPr>
          <p:cNvPr id="253" name="Google Shape;25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0363" y="1890498"/>
            <a:ext cx="6611273" cy="3077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"/>
          <p:cNvSpPr txBox="1"/>
          <p:nvPr>
            <p:ph type="title"/>
          </p:nvPr>
        </p:nvSpPr>
        <p:spPr>
          <a:xfrm>
            <a:off x="2853610" y="229467"/>
            <a:ext cx="6484775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NEWS STRAITS TIMES</a:t>
            </a:r>
            <a:endParaRPr/>
          </a:p>
        </p:txBody>
      </p:sp>
      <p:sp>
        <p:nvSpPr>
          <p:cNvPr id="259" name="Google Shape;259;p2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NST|RINGGIT MAY GAIN GROUND THIS WEEK| MS 17</a:t>
            </a:r>
            <a:endParaRPr/>
          </a:p>
        </p:txBody>
      </p:sp>
      <p:pic>
        <p:nvPicPr>
          <p:cNvPr id="260" name="Google Shape;26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7282" y="1807158"/>
            <a:ext cx="8297433" cy="4105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66" name="Google Shape;266;p28"/>
          <p:cNvSpPr txBox="1"/>
          <p:nvPr/>
        </p:nvSpPr>
        <p:spPr>
          <a:xfrm>
            <a:off x="2170973" y="911306"/>
            <a:ext cx="741156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BH|OPR MASIH RENDAH DIJANGKA TIDAK JEJAS SENTIMEN HARTANAH| MS 22</a:t>
            </a:r>
            <a:endParaRPr/>
          </a:p>
        </p:txBody>
      </p:sp>
      <p:pic>
        <p:nvPicPr>
          <p:cNvPr id="267" name="Google Shape;26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0972" y="1662420"/>
            <a:ext cx="7850055" cy="5071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73" name="Google Shape;273;p2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BH|BANCI EKONOMI 2023 BABIT SEMUA AKTIVITI PADA 2022| MS 18</a:t>
            </a:r>
            <a:endParaRPr/>
          </a:p>
        </p:txBody>
      </p:sp>
      <p:pic>
        <p:nvPicPr>
          <p:cNvPr id="274" name="Google Shape;27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1378" y="1648853"/>
            <a:ext cx="8345065" cy="5048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Google Shape;94;p3"/>
          <p:cNvGraphicFramePr/>
          <p:nvPr/>
        </p:nvGraphicFramePr>
        <p:xfrm>
          <a:off x="2248359" y="10847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{73F4CA29-00BF-42D8-871E-437AE5FE78C1}</a:tableStyleId>
              </a:tblPr>
              <a:tblGrid>
                <a:gridCol w="420200"/>
                <a:gridCol w="3529500"/>
                <a:gridCol w="1672175"/>
                <a:gridCol w="2277525"/>
              </a:tblGrid>
              <a:tr h="217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PERDAGANGAN FEBRUARI KUKUH LEPASI RM204 BILION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51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PASARAN TEMPATAN TERIMA SUNTIKAN PELABUR ASING RM5 BILION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’DIGITAL SERUMPUN’ KUKUHKAN PLATFORM DIGITAL USAHAWAN MALAYSIA, INDONESIA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251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IMF SARAN PERKETAT DASAR MONETARI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BULETIN FM, USANITA SEPAKAT MAJUKAN USAHAWAN WANITA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22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89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INDUSTRI HALAL DIUNJUR BERKEMBANG AS$113.2 BILION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24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51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EMPAT ASPEK PENGURUSAN KEWANGAN PKS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24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42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BANYAK BANK DIJANGKA ‘TUMBANG’ DALAM MASA 2 TAHUN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24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”TAK MUSTAHIL KITA BUKAN LAGI PENGELUAR GETAH UTAMA”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08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’NAIKKAN HARGA LANTAI GETAH RM4 SEKILOGRAM’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289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AKTIF PROMOSI TINGKAT EKSPORT PRODUK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7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INDUSTRI MASIH ADA POTENSI DALAM EKONOMI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BURSA MALAYSIA TAMBAH CIRI WAKAF BAGI REIT, ETF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51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48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INFLASI BOLEH CAPAI KADAR 3.1 PERATUS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49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LAKSANA PELBAGAI INISIATIF BANTU PEKEBUN KECIL GETAH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29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7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50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EKONOMI MALAYSIA DIUNJUR PERLAHAN TANPA LANGKAH RANSANGAN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29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51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51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MAMPU PERTAHAN STATUS PEMIMPIN INSDUSTRI HALAL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 MAC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80" name="Google Shape;280;p3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SH|PASARAN HARTANAH DIJANGKA KEMBALI BERKEMBANG| MS 30</a:t>
            </a:r>
            <a:endParaRPr/>
          </a:p>
        </p:txBody>
      </p:sp>
      <p:pic>
        <p:nvPicPr>
          <p:cNvPr id="281" name="Google Shape;28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0652" y="1961945"/>
            <a:ext cx="8030696" cy="2934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87" name="Google Shape;287;p3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BH|APA YANG KITA PILIH AKAN JADI HALA TUJU PERNIAGAAN| MS 22</a:t>
            </a:r>
            <a:endParaRPr/>
          </a:p>
        </p:txBody>
      </p:sp>
      <p:pic>
        <p:nvPicPr>
          <p:cNvPr id="288" name="Google Shape;28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8756" y="1807158"/>
            <a:ext cx="7954485" cy="448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94" name="Google Shape;294;p3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BH|BANK NEGARA BERI JAMINAN SISTEM PERBANKAN KEKAL KUKUH| MS 22</a:t>
            </a:r>
            <a:endParaRPr/>
          </a:p>
        </p:txBody>
      </p:sp>
      <p:pic>
        <p:nvPicPr>
          <p:cNvPr id="295" name="Google Shape;29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8072" y="1662420"/>
            <a:ext cx="6855855" cy="5035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01" name="Google Shape;301;p3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BH|MISI MITI KE KOREA SELATAN TARIK POTENSI PELABURAN RM24b| MS 24</a:t>
            </a:r>
            <a:endParaRPr/>
          </a:p>
        </p:txBody>
      </p:sp>
      <p:pic>
        <p:nvPicPr>
          <p:cNvPr id="302" name="Google Shape;30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1800" y="2211354"/>
            <a:ext cx="9889892" cy="3716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08" name="Google Shape;308;p3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BH|MAG LANCAR ENRICHMONEY| MS 25</a:t>
            </a:r>
            <a:endParaRPr/>
          </a:p>
        </p:txBody>
      </p:sp>
      <p:pic>
        <p:nvPicPr>
          <p:cNvPr id="309" name="Google Shape;30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2526" y="1662420"/>
            <a:ext cx="3800432" cy="5017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15" name="Google Shape;315;p3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BH|EKSPORT MALAYSIA TERUS BERKEMBANG BULAN LALU| MS 24</a:t>
            </a:r>
            <a:endParaRPr/>
          </a:p>
        </p:txBody>
      </p:sp>
      <p:pic>
        <p:nvPicPr>
          <p:cNvPr id="316" name="Google Shape;31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3202" y="1950724"/>
            <a:ext cx="10345594" cy="357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22" name="Google Shape;322;p3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BH|KEKANGAN KEWANGAN, DATA SUKARKAN SYARIKAT KECIL BERSAING|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 25</a:t>
            </a:r>
            <a:endParaRPr/>
          </a:p>
        </p:txBody>
      </p:sp>
      <p:pic>
        <p:nvPicPr>
          <p:cNvPr id="323" name="Google Shape;32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4114" y="1807158"/>
            <a:ext cx="8602980" cy="4844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29" name="Google Shape;329;p3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SH|SYARIKAT UK, MALAYSIA KONGSI AMALAN GLOBAL| MS 28</a:t>
            </a:r>
            <a:endParaRPr/>
          </a:p>
        </p:txBody>
      </p:sp>
      <p:pic>
        <p:nvPicPr>
          <p:cNvPr id="330" name="Google Shape;33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1420" y="1662420"/>
            <a:ext cx="4089157" cy="5115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36" name="Google Shape;336;p3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SH|PERDAGANGAN FEBRUARI KUKUH LEPASI RM204 BILION| MS 28</a:t>
            </a:r>
            <a:endParaRPr/>
          </a:p>
        </p:txBody>
      </p:sp>
      <p:pic>
        <p:nvPicPr>
          <p:cNvPr id="337" name="Google Shape;33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7309" y="1662420"/>
            <a:ext cx="8789213" cy="5062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43" name="Google Shape;343;p3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SH|PASARAN TEMPATAN TERIMA SUNTIKAN PELABUR ASING RM5 BILION|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 28</a:t>
            </a:r>
            <a:endParaRPr/>
          </a:p>
        </p:txBody>
      </p:sp>
      <p:pic>
        <p:nvPicPr>
          <p:cNvPr id="344" name="Google Shape;34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0859" y="1807158"/>
            <a:ext cx="4110279" cy="4782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" name="Google Shape;99;p4"/>
          <p:cNvGraphicFramePr/>
          <p:nvPr/>
        </p:nvGraphicFramePr>
        <p:xfrm>
          <a:off x="2146300" y="89154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{73F4CA29-00BF-42D8-871E-437AE5FE78C1}</a:tableStyleId>
              </a:tblPr>
              <a:tblGrid>
                <a:gridCol w="420200"/>
                <a:gridCol w="3529500"/>
                <a:gridCol w="1672175"/>
                <a:gridCol w="2277525"/>
              </a:tblGrid>
              <a:tr h="98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170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’HASIL TAK CUKUP UNTUK TAMPUNG KOS BELI BAJA, RACUN’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29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99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KERAJAAN KOMITED BANTU PEKEBUN KECIL GETAH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29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170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BNM UNJUR INFLASI 2.8 HINGGA 3.8 PERATUS TAHUN INI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30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99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EKONOMI DIJANGKA BERKEMBANG SEDERHANA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30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170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MRC AMBIL INISIATIF ATASI KEMEROSOTAN PENGELUARAN GETAH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30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113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OPR DIJANGKA NAIK SEKALI LAGI SEAWAL JULAI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31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50" name="Google Shape;350;p4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SH|’DIGITAL SERUMPUN’ KUKUHKAN PLATFORM DIGITAL USAHAWAN MALAYSIA, INDONESIA| MS 26</a:t>
            </a:r>
            <a:endParaRPr/>
          </a:p>
        </p:txBody>
      </p:sp>
      <p:pic>
        <p:nvPicPr>
          <p:cNvPr id="351" name="Google Shape;35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3022" y="1954377"/>
            <a:ext cx="4505954" cy="412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57" name="Google Shape;357;p4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BH|IMF SARAN PERKETAT DASAR MONETARI| MS 26</a:t>
            </a:r>
            <a:endParaRPr/>
          </a:p>
        </p:txBody>
      </p:sp>
      <p:pic>
        <p:nvPicPr>
          <p:cNvPr id="358" name="Google Shape;35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7460" y="1965832"/>
            <a:ext cx="8684407" cy="4711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64" name="Google Shape;364;p4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BH|BULETIN FM, USANITA SEPAKAT MAJUKAN USAHAWAN WANITA| MS 27</a:t>
            </a:r>
            <a:endParaRPr/>
          </a:p>
        </p:txBody>
      </p:sp>
      <p:pic>
        <p:nvPicPr>
          <p:cNvPr id="365" name="Google Shape;36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1807158"/>
            <a:ext cx="6720029" cy="4836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71" name="Google Shape;371;p4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SH|INDUSTRI HALAL DIUNJUR BERKEMBANG AS$113.2 BILION| MS 27</a:t>
            </a:r>
            <a:endParaRPr/>
          </a:p>
        </p:txBody>
      </p:sp>
      <p:pic>
        <p:nvPicPr>
          <p:cNvPr id="372" name="Google Shape;37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6669" y="1881175"/>
            <a:ext cx="7615175" cy="4667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78" name="Google Shape;378;p4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SH|EMPAT ASPEK PENGURUSAN KEWANGAN PKS| MS 27</a:t>
            </a:r>
            <a:endParaRPr/>
          </a:p>
        </p:txBody>
      </p:sp>
      <p:pic>
        <p:nvPicPr>
          <p:cNvPr id="379" name="Google Shape;37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2146" y="1662420"/>
            <a:ext cx="8458323" cy="48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85" name="Google Shape;385;p4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BH|BANYAK BANK DIJANGKA ‘TUMBANG’ DALAM MASA 2 TAHUN| MS 29</a:t>
            </a:r>
            <a:endParaRPr/>
          </a:p>
        </p:txBody>
      </p:sp>
      <p:pic>
        <p:nvPicPr>
          <p:cNvPr id="386" name="Google Shape;38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9518" y="2317358"/>
            <a:ext cx="9392961" cy="3305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92" name="Google Shape;392;p4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BH|”TAK MUSTAHIL KITA BUKAN LAGI PENGELUAR GETAH UTAMA”| MS 5</a:t>
            </a:r>
            <a:endParaRPr/>
          </a:p>
        </p:txBody>
      </p:sp>
      <p:pic>
        <p:nvPicPr>
          <p:cNvPr id="393" name="Google Shape;39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7227" y="1640687"/>
            <a:ext cx="6977546" cy="5057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99" name="Google Shape;399;p4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BH|’NAIKKAN HARGA LANTAI GETAH RM4 SEKILOGRAM’| MS 5</a:t>
            </a:r>
            <a:endParaRPr/>
          </a:p>
        </p:txBody>
      </p:sp>
      <p:pic>
        <p:nvPicPr>
          <p:cNvPr id="400" name="Google Shape;40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4783" y="1662420"/>
            <a:ext cx="5422434" cy="5071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06" name="Google Shape;406;p4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BH|AKTIF PROMOSI TINGKAT EKSPORT PRODUK| MS 5</a:t>
            </a:r>
            <a:endParaRPr/>
          </a:p>
        </p:txBody>
      </p:sp>
      <p:pic>
        <p:nvPicPr>
          <p:cNvPr id="407" name="Google Shape;40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7416" y="1807158"/>
            <a:ext cx="1377166" cy="4985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13" name="Google Shape;413;p4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BH|INDUSTRI MASIH ADA POTENSI DALAM EKONOMI| MS 5</a:t>
            </a:r>
            <a:endParaRPr/>
          </a:p>
        </p:txBody>
      </p:sp>
      <p:pic>
        <p:nvPicPr>
          <p:cNvPr id="414" name="Google Shape;41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8703" y="1879471"/>
            <a:ext cx="8354591" cy="3696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05" name="Google Shape;105;p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BH|RM50 JUTA UNTUK USAHAWAN FRANCAIS TAHUN INI| MS 23</a:t>
            </a:r>
            <a:endParaRPr/>
          </a:p>
        </p:txBody>
      </p:sp>
      <p:pic>
        <p:nvPicPr>
          <p:cNvPr id="106" name="Google Shape;10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1625" y="1807158"/>
            <a:ext cx="7868748" cy="4553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20" name="Google Shape;420;p5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BH|BURSA MALAYSIA TAMBAH CIRI WAKAF BAGI REIT, ETF| MS 30</a:t>
            </a:r>
            <a:endParaRPr/>
          </a:p>
        </p:txBody>
      </p:sp>
      <p:pic>
        <p:nvPicPr>
          <p:cNvPr id="421" name="Google Shape;42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2290" y="1662420"/>
            <a:ext cx="5803130" cy="5069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27" name="Google Shape;427;p5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BH|INFLASI BOLEH CAPAI KADAR 3.1 PERATUS| MS 29</a:t>
            </a:r>
            <a:endParaRPr/>
          </a:p>
        </p:txBody>
      </p:sp>
      <p:pic>
        <p:nvPicPr>
          <p:cNvPr id="428" name="Google Shape;42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0110" y="1662420"/>
            <a:ext cx="4391779" cy="5050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434" name="Google Shape;434;p5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SH|LAKSANA PELBAGAI INISIATIF BANTU PEKEBUN KECIL GETAH| MS 28</a:t>
            </a:r>
            <a:endParaRPr/>
          </a:p>
        </p:txBody>
      </p:sp>
      <p:pic>
        <p:nvPicPr>
          <p:cNvPr id="435" name="Google Shape;43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2072" y="1718406"/>
            <a:ext cx="8087854" cy="4791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41" name="Google Shape;441;p53"/>
          <p:cNvSpPr txBox="1"/>
          <p:nvPr/>
        </p:nvSpPr>
        <p:spPr>
          <a:xfrm>
            <a:off x="2649893" y="911306"/>
            <a:ext cx="6596743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BH|EKONOMI MALAYSIA DIUNJUR PERLAHAN TANPA LANGKAH RANSANGAN| MS 23</a:t>
            </a:r>
            <a:endParaRPr/>
          </a:p>
        </p:txBody>
      </p:sp>
      <p:pic>
        <p:nvPicPr>
          <p:cNvPr id="442" name="Google Shape;44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3968" y="2033392"/>
            <a:ext cx="8164064" cy="2791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48" name="Google Shape;448;p54"/>
          <p:cNvSpPr txBox="1"/>
          <p:nvPr/>
        </p:nvSpPr>
        <p:spPr>
          <a:xfrm>
            <a:off x="2827177" y="911306"/>
            <a:ext cx="656875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BH|MALAYSIA MAMPU PERTAHAN STATUS PEMIMPIN INSDUSTRI HALAL| MS 25</a:t>
            </a:r>
            <a:endParaRPr/>
          </a:p>
        </p:txBody>
      </p:sp>
      <p:pic>
        <p:nvPicPr>
          <p:cNvPr id="449" name="Google Shape;44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9204" y="2100077"/>
            <a:ext cx="8173591" cy="2657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55" name="Google Shape;455;p55"/>
          <p:cNvSpPr txBox="1"/>
          <p:nvPr/>
        </p:nvSpPr>
        <p:spPr>
          <a:xfrm>
            <a:off x="2827177" y="911306"/>
            <a:ext cx="656875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BH|’HASIL TAK CUKUP UNTUK TAMPUNG KOS BELI BAJA, RACUN’| MS 3</a:t>
            </a:r>
            <a:endParaRPr/>
          </a:p>
        </p:txBody>
      </p:sp>
      <p:pic>
        <p:nvPicPr>
          <p:cNvPr id="456" name="Google Shape;45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6073" y="1662420"/>
            <a:ext cx="6568750" cy="482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62" name="Google Shape;462;p5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BH|KERAJAAN KOMITED BANTU PEKEBUN KECIL GETAH| MS 3</a:t>
            </a:r>
            <a:endParaRPr/>
          </a:p>
        </p:txBody>
      </p:sp>
      <p:pic>
        <p:nvPicPr>
          <p:cNvPr id="463" name="Google Shape;46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3493" y="2124611"/>
            <a:ext cx="8145012" cy="3448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69" name="Google Shape;469;p5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BH|BNM UNJUR INFLASI 2.8 HINGGA 3.8 PERATUS TAHUN INI| MS 24</a:t>
            </a:r>
            <a:endParaRPr/>
          </a:p>
        </p:txBody>
      </p:sp>
      <p:pic>
        <p:nvPicPr>
          <p:cNvPr id="470" name="Google Shape;47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8256" y="1959662"/>
            <a:ext cx="8135485" cy="361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76" name="Google Shape;476;p5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BH|EKONOMI DIJANGKA BERKEMBANG SEDERHANA| MS 24</a:t>
            </a:r>
            <a:endParaRPr/>
          </a:p>
        </p:txBody>
      </p:sp>
      <p:pic>
        <p:nvPicPr>
          <p:cNvPr id="477" name="Google Shape;47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9862" y="1807158"/>
            <a:ext cx="6792273" cy="4696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83" name="Google Shape;483;p5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BH|MRC AMBIL INISIATIF ATASI KEMEROSOTAN PENGELUARAN GETAH| MS 5</a:t>
            </a:r>
            <a:endParaRPr/>
          </a:p>
        </p:txBody>
      </p:sp>
      <p:pic>
        <p:nvPicPr>
          <p:cNvPr id="484" name="Google Shape;48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5870" y="1662420"/>
            <a:ext cx="2540259" cy="5050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12" name="Google Shape;112;p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SH|SYOR DIVIDEN IKUT BAKI SIMPANAN| MS 2</a:t>
            </a:r>
            <a:endParaRPr/>
          </a:p>
        </p:txBody>
      </p:sp>
      <p:pic>
        <p:nvPicPr>
          <p:cNvPr id="113" name="Google Shape;11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4898" y="1569296"/>
            <a:ext cx="7142204" cy="5128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90" name="Google Shape;490;p6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BH|OPR DIJANGKA NAIK SEKALI LAGI SEAWAL JULAI| MS 24</a:t>
            </a:r>
            <a:endParaRPr/>
          </a:p>
        </p:txBody>
      </p:sp>
      <p:pic>
        <p:nvPicPr>
          <p:cNvPr id="491" name="Google Shape;49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6202" y="1662420"/>
            <a:ext cx="5167898" cy="5035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19" name="Google Shape;119;p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SH|RINGANKAN BEBAN KOS SARA HIDUP| MS 17</a:t>
            </a:r>
            <a:endParaRPr/>
          </a:p>
        </p:txBody>
      </p:sp>
      <p:pic>
        <p:nvPicPr>
          <p:cNvPr id="120" name="Google Shape;12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7415" y="1812267"/>
            <a:ext cx="7297168" cy="4134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26" name="Google Shape;126;p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SH|OPR MUNGKIN NAIK LAGI| MS 29</a:t>
            </a:r>
            <a:endParaRPr/>
          </a:p>
        </p:txBody>
      </p:sp>
      <p:pic>
        <p:nvPicPr>
          <p:cNvPr id="127" name="Google Shape;12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9283" y="1967389"/>
            <a:ext cx="7573432" cy="3848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33" name="Google Shape;133;p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SH|MBSB BANK, PREC PACU PERNIAGAAN TANPA TUNAI| MS 30</a:t>
            </a:r>
            <a:endParaRPr/>
          </a:p>
        </p:txBody>
      </p:sp>
      <p:pic>
        <p:nvPicPr>
          <p:cNvPr id="134" name="Google Shape;13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6899" y="1550065"/>
            <a:ext cx="5918200" cy="5147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2023-03-13T06:14:57Z</dcterms:created>
  <dc:creator>Administrator</dc:creator>
</cp:coreProperties>
</file>