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64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63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61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  <p:sldId id="317" r:id="rId67"/>
    <p:sldId id="318" r:id="rId68"/>
    <p:sldId id="319" r:id="rId69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70" roundtripDataSignature="AMtx7mj19q4kXLmrg9O4HEbGOL21HGyGC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13EF3B1B-492F-4AB5-9869-F3E7E100C162}">
  <a:tblStyle styleId="{13EF3B1B-492F-4AB5-9869-F3E7E100C162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E8EBF5"/>
          </a:solidFill>
        </a:fill>
      </a:tcStyle>
    </a:wholeTbl>
    <a:band1H>
      <a:tcTxStyle/>
      <a:tcStyle>
        <a:fill>
          <a:solidFill>
            <a:srgbClr val="CDD4EA"/>
          </a:solidFill>
        </a:fill>
      </a:tcStyle>
    </a:band1H>
    <a:band2H>
      <a:tcTxStyle/>
    </a:band2H>
    <a:band1V>
      <a:tcTxStyle/>
      <a:tcStyle>
        <a:fill>
          <a:solidFill>
            <a:srgbClr val="CDD4EA"/>
          </a:solidFill>
        </a:fill>
      </a:tcStyle>
    </a:band1V>
    <a:band2V>
      <a:tcTxStyle/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</a:tcBdr>
        <a:fill>
          <a:solidFill>
            <a:schemeClr val="accent1"/>
          </a:solidFill>
        </a:fill>
      </a:tcStyle>
    </a:lastRow>
    <a:seCell>
      <a:tcTxStyle/>
    </a:seCell>
    <a:swCell>
      <a:tcTxStyle/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</a:tcBdr>
        <a:fill>
          <a:solidFill>
            <a:schemeClr val="accent1"/>
          </a:solidFill>
        </a:fill>
      </a:tcStyle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70" Type="http://customschemas.google.com/relationships/presentationmetadata" Target="metadata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62" Type="http://schemas.openxmlformats.org/officeDocument/2006/relationships/slide" Target="slides/slide57.xml"/><Relationship Id="rId61" Type="http://schemas.openxmlformats.org/officeDocument/2006/relationships/slide" Target="slides/slide56.xml"/><Relationship Id="rId20" Type="http://schemas.openxmlformats.org/officeDocument/2006/relationships/slide" Target="slides/slide15.xml"/><Relationship Id="rId64" Type="http://schemas.openxmlformats.org/officeDocument/2006/relationships/slide" Target="slides/slide59.xml"/><Relationship Id="rId63" Type="http://schemas.openxmlformats.org/officeDocument/2006/relationships/slide" Target="slides/slide58.xml"/><Relationship Id="rId22" Type="http://schemas.openxmlformats.org/officeDocument/2006/relationships/slide" Target="slides/slide17.xml"/><Relationship Id="rId66" Type="http://schemas.openxmlformats.org/officeDocument/2006/relationships/slide" Target="slides/slide61.xml"/><Relationship Id="rId21" Type="http://schemas.openxmlformats.org/officeDocument/2006/relationships/slide" Target="slides/slide16.xml"/><Relationship Id="rId65" Type="http://schemas.openxmlformats.org/officeDocument/2006/relationships/slide" Target="slides/slide60.xml"/><Relationship Id="rId24" Type="http://schemas.openxmlformats.org/officeDocument/2006/relationships/slide" Target="slides/slide19.xml"/><Relationship Id="rId68" Type="http://schemas.openxmlformats.org/officeDocument/2006/relationships/slide" Target="slides/slide63.xml"/><Relationship Id="rId23" Type="http://schemas.openxmlformats.org/officeDocument/2006/relationships/slide" Target="slides/slide18.xml"/><Relationship Id="rId67" Type="http://schemas.openxmlformats.org/officeDocument/2006/relationships/slide" Target="slides/slide62.xml"/><Relationship Id="rId60" Type="http://schemas.openxmlformats.org/officeDocument/2006/relationships/slide" Target="slides/slide55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69" Type="http://schemas.openxmlformats.org/officeDocument/2006/relationships/slide" Target="slides/slide64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11" Type="http://schemas.openxmlformats.org/officeDocument/2006/relationships/slide" Target="slides/slide6.xml"/><Relationship Id="rId55" Type="http://schemas.openxmlformats.org/officeDocument/2006/relationships/slide" Target="slides/slide50.xml"/><Relationship Id="rId10" Type="http://schemas.openxmlformats.org/officeDocument/2006/relationships/slide" Target="slides/slide5.xml"/><Relationship Id="rId54" Type="http://schemas.openxmlformats.org/officeDocument/2006/relationships/slide" Target="slides/slide49.xml"/><Relationship Id="rId13" Type="http://schemas.openxmlformats.org/officeDocument/2006/relationships/slide" Target="slides/slide8.xml"/><Relationship Id="rId57" Type="http://schemas.openxmlformats.org/officeDocument/2006/relationships/slide" Target="slides/slide52.xml"/><Relationship Id="rId12" Type="http://schemas.openxmlformats.org/officeDocument/2006/relationships/slide" Target="slides/slide7.xml"/><Relationship Id="rId56" Type="http://schemas.openxmlformats.org/officeDocument/2006/relationships/slide" Target="slides/slide51.xml"/><Relationship Id="rId15" Type="http://schemas.openxmlformats.org/officeDocument/2006/relationships/slide" Target="slides/slide10.xml"/><Relationship Id="rId59" Type="http://schemas.openxmlformats.org/officeDocument/2006/relationships/slide" Target="slides/slide54.xml"/><Relationship Id="rId14" Type="http://schemas.openxmlformats.org/officeDocument/2006/relationships/slide" Target="slides/slide9.xml"/><Relationship Id="rId58" Type="http://schemas.openxmlformats.org/officeDocument/2006/relationships/slide" Target="slides/slide5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" name="Google Shape;138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" name="Google Shape;145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" name="Google Shape;153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" name="Google Shape;160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" name="Google Shape;167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4" name="Google Shape;174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1" name="Google Shape;181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8" name="Google Shape;188;p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5" name="Google Shape;195;p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2" name="Google Shape;202;p1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" name="Google Shape;87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9" name="Google Shape;209;p2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6" name="Google Shape;216;p2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3" name="Google Shape;223;p2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0" name="Google Shape;230;p2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7" name="Google Shape;237;p2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4" name="Google Shape;244;p2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1" name="Google Shape;251;p2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8" name="Google Shape;258;p2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5" name="Google Shape;265;p2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2" name="Google Shape;272;p2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" name="Google Shape;92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9" name="Google Shape;279;p3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6" name="Google Shape;286;p3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3" name="Google Shape;293;p3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0" name="Google Shape;300;p3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7" name="Google Shape;307;p3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4" name="Google Shape;314;p3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1" name="Google Shape;321;p3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8" name="Google Shape;328;p3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5" name="Google Shape;335;p3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2" name="Google Shape;342;p3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9" name="Google Shape;349;p4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6" name="Google Shape;356;p4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3" name="Google Shape;363;p4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0" name="Google Shape;370;p4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8" name="Google Shape;378;p4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5" name="Google Shape;385;p4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2" name="Google Shape;392;p4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9" name="Google Shape;399;p4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6" name="Google Shape;406;p4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3" name="Google Shape;413;p4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" name="Google Shape;102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0" name="Google Shape;420;p5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7" name="Google Shape;427;p5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4" name="Google Shape;434;p5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1" name="Google Shape;441;p5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8" name="Google Shape;448;p5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5" name="Google Shape;455;p5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2" name="Google Shape;462;p5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7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9" name="Google Shape;469;p5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4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6" name="Google Shape;476;p5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3" name="Google Shape;483;p5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" name="Google Shape;110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7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9" name="Google Shape;489;p6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3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5" name="Google Shape;495;p6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9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1" name="Google Shape;501;p6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5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7" name="Google Shape;507;p6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p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3" name="Google Shape;513;p6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" name="Google Shape;117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" name="Google Shape;124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" name="Google Shape;131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6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66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" name="Google Shape;14;p6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" name="Google Shape;15;p6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6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7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75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7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7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7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76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76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7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7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7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67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67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20" name="Google Shape;20;p6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6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6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68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68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6" name="Google Shape;26;p6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6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6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69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2" name="Google Shape;32;p69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3" name="Google Shape;33;p6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6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6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70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70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39" name="Google Shape;39;p70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" name="Google Shape;40;p70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1" name="Google Shape;41;p70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2" name="Google Shape;42;p7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7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7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7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7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7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7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7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7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73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73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73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58" name="Google Shape;58;p7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7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7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74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74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74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5" name="Google Shape;65;p7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7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7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6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65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6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6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6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8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3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8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9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7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0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2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6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5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6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4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1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2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7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1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9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8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25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27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26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29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0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23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36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3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44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32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38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35.png"/><Relationship Id="rId4" Type="http://schemas.openxmlformats.org/officeDocument/2006/relationships/image" Target="../media/image54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40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37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46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50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53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49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43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42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45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48.pn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41.pn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47.pn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52.pn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51.pn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55.pn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9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pn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0.xml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1.xml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2.xml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3.xml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4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9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0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4" name="Google Shape;84;p1"/>
          <p:cNvGraphicFramePr/>
          <p:nvPr/>
        </p:nvGraphicFramePr>
        <p:xfrm>
          <a:off x="1955800" y="592455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{13EF3B1B-492F-4AB5-9869-F3E7E100C162}</a:tableStyleId>
              </a:tblPr>
              <a:tblGrid>
                <a:gridCol w="448725"/>
                <a:gridCol w="3500975"/>
                <a:gridCol w="1672175"/>
                <a:gridCol w="2277525"/>
              </a:tblGrid>
              <a:tr h="19917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cap="none" strike="noStrike"/>
                        <a:t>BIL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cap="none" strike="noStrike"/>
                        <a:t>TAJUK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cap="none" strike="noStrike"/>
                        <a:t>TARIKH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cap="none" strike="noStrike"/>
                        <a:t>SURATKHABAR</a:t>
                      </a:r>
                      <a:endParaRPr sz="1200" u="none" cap="none" strike="noStrike"/>
                    </a:p>
                  </a:txBody>
                  <a:tcPr marT="34300" marB="34300" marR="68575" marL="68575"/>
                </a:tc>
              </a:tr>
              <a:tr h="3110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cap="none" strike="noStrike"/>
                        <a:t>1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cap="none" strike="noStrike"/>
                        <a:t>Kadar Cukai ‘Dosa’ Mungkin Dinaikkan 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3 Januari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BERITA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3110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2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/>
                        <a:t>IMF Beri Amaran 2023 Tahun Sukar Ekonomi Dunia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/>
                        <a:t>3 Januari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/>
                        <a:t>BERITA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3110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Kenaikan OPR  Dijangka Tidak Dapat Dielak</a:t>
                      </a:r>
                      <a:endParaRPr sz="1200"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3 Januari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SINAR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3110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4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Tingkatkan Daya Saing Serantau Dengan 5G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4 Januari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SINAR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3110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5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Syor Tambang Bas Sekolah Naik Hingga RM10 Sahaja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/>
                        <a:t>4 Januari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BERITA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3577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6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Pertumbuhan Pinjaman Makin Sederhana Susulan Kenaikan OPR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/>
                        <a:t>4 Januari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BERITA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3110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7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Malaysia Third Best Performer In Asia With US$1.09b Net Inflow 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/>
                        <a:t>4 Januari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NEW STRAITS TIMES</a:t>
                      </a:r>
                      <a:endParaRPr sz="1200"/>
                    </a:p>
                  </a:txBody>
                  <a:tcPr marT="34300" marB="34300" marR="68575" marL="68575"/>
                </a:tc>
              </a:tr>
              <a:tr h="3110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8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BNM Tentukan OPR Tanpa Campur Tangan Kerajaan</a:t>
                      </a:r>
                      <a:endParaRPr sz="1200"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5 Januari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BERITA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3110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9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Proton Rekod Prestasi Jualan Terbaik</a:t>
                      </a:r>
                      <a:endParaRPr sz="1200"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5 Januari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BERITA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3110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10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Perodua Catat Jualan Tertinggi Dalam Sejarah</a:t>
                      </a:r>
                      <a:endParaRPr sz="1200"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6 Januari 2023</a:t>
                      </a:r>
                      <a:endParaRPr sz="1200"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BERITA HARIAN</a:t>
                      </a:r>
                      <a:endParaRPr sz="1200"/>
                    </a:p>
                  </a:txBody>
                  <a:tcPr marT="34300" marB="34300" marR="68575" marL="68575"/>
                </a:tc>
              </a:tr>
              <a:tr h="3110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11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Mungkin Tiada Cukai Baharu, GST tahun ini</a:t>
                      </a:r>
                      <a:endParaRPr sz="1200"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Calibri"/>
                        <a:buNone/>
                      </a:pPr>
                      <a:r>
                        <a:rPr b="0" i="0" lang="en-US" sz="12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 Januari 2023</a:t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BERITA HARIAN</a:t>
                      </a:r>
                      <a:endParaRPr sz="1200"/>
                    </a:p>
                  </a:txBody>
                  <a:tcPr marT="34300" marB="34300" marR="68575" marL="68575"/>
                </a:tc>
              </a:tr>
              <a:tr h="3110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12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Ringgit Mampu Cecah RM4.05 Sedolar AS Akhir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Calibri"/>
                        <a:buNone/>
                      </a:pPr>
                      <a:r>
                        <a:rPr b="0" i="0" lang="en-US" sz="12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 Januari 2023</a:t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/>
                        <a:t>BERITA HARIAN</a:t>
                      </a:r>
                      <a:endParaRPr sz="1200"/>
                    </a:p>
                  </a:txBody>
                  <a:tcPr marT="34300" marB="34300" marR="68575" marL="68575"/>
                </a:tc>
              </a:tr>
              <a:tr h="3110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13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Perodua Harap Dapat Kekalkan Harga</a:t>
                      </a:r>
                      <a:endParaRPr sz="1200"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Calibri"/>
                        <a:buNone/>
                      </a:pPr>
                      <a:r>
                        <a:rPr b="0" i="0" lang="en-US" sz="12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 Januari 2023</a:t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SINAR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3110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14</a:t>
                      </a:r>
                      <a:endParaRPr sz="1200"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BNM Akui Bukan Keputusan Mudah</a:t>
                      </a:r>
                      <a:endParaRPr sz="1200"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Calibri"/>
                        <a:buNone/>
                      </a:pPr>
                      <a:r>
                        <a:rPr b="0" i="0" lang="en-US" sz="12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 Januari 2023</a:t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SINAR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3110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15</a:t>
                      </a:r>
                      <a:endParaRPr sz="1200"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JEMAAH UMRAH TERPAKSA TANGGUNG KENAIKAN LEBIH 50 PERATUS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Calibri"/>
                        <a:buNone/>
                      </a:pPr>
                      <a:r>
                        <a:rPr b="0" i="0" lang="en-US" sz="12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9 JANUARI 2023</a:t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/>
                        <a:t>SINAR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3110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16</a:t>
                      </a:r>
                      <a:endParaRPr sz="1200"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KOS HOTEL DI TANAH SUCI MELAMBUNG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Calibri"/>
                        <a:buNone/>
                      </a:pPr>
                      <a:r>
                        <a:rPr b="0" i="0" lang="en-US" sz="12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9 JANUARI 2023</a:t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/>
                        <a:t>SINAR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3110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17</a:t>
                      </a:r>
                      <a:endParaRPr sz="1200"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GST MESTI GUNA KADAR RENDAH MERANGKUMI SEMUA BARANGAN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Calibri"/>
                        <a:buNone/>
                      </a:pPr>
                      <a:r>
                        <a:rPr b="0" i="0" lang="en-US" sz="12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9 JANUARI 2023</a:t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/>
                        <a:t>BERITA HARIAN</a:t>
                      </a:r>
                      <a:endParaRPr/>
                    </a:p>
                  </a:txBody>
                  <a:tcPr marT="34300" marB="34300" marR="68575" marL="68575"/>
                </a:tc>
              </a:tr>
            </a:tbl>
          </a:graphicData>
        </a:graphic>
      </p:graphicFrame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0"/>
          <p:cNvSpPr txBox="1"/>
          <p:nvPr>
            <p:ph type="title"/>
          </p:nvPr>
        </p:nvSpPr>
        <p:spPr>
          <a:xfrm>
            <a:off x="3615260" y="-16929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BERITA HARIAN</a:t>
            </a:r>
            <a:endParaRPr/>
          </a:p>
        </p:txBody>
      </p:sp>
      <p:sp>
        <p:nvSpPr>
          <p:cNvPr id="141" name="Google Shape;141;p10"/>
          <p:cNvSpPr txBox="1"/>
          <p:nvPr/>
        </p:nvSpPr>
        <p:spPr>
          <a:xfrm>
            <a:off x="2791826" y="762017"/>
            <a:ext cx="59182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 JANUARI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SH| Tingkatkan Daya Saing Serantau Dengan 5G| MS 5 (Sambungan)</a:t>
            </a:r>
            <a:endParaRPr/>
          </a:p>
        </p:txBody>
      </p:sp>
      <p:pic>
        <p:nvPicPr>
          <p:cNvPr id="142" name="Google Shape;142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07027" y="1904254"/>
            <a:ext cx="8777946" cy="44001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11"/>
          <p:cNvSpPr txBox="1"/>
          <p:nvPr>
            <p:ph type="title"/>
          </p:nvPr>
        </p:nvSpPr>
        <p:spPr>
          <a:xfrm>
            <a:off x="3268127" y="135472"/>
            <a:ext cx="493606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BERITA HARIAN</a:t>
            </a:r>
            <a:endParaRPr/>
          </a:p>
        </p:txBody>
      </p:sp>
      <p:sp>
        <p:nvSpPr>
          <p:cNvPr id="148" name="Google Shape;148;p11"/>
          <p:cNvSpPr txBox="1"/>
          <p:nvPr/>
        </p:nvSpPr>
        <p:spPr>
          <a:xfrm>
            <a:off x="2732552" y="914418"/>
            <a:ext cx="59182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 JANUARI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BH| Syor Tambang Bas Sekolah Naik Hingga RM10 Sahaja| PG 3</a:t>
            </a:r>
            <a:endParaRPr/>
          </a:p>
        </p:txBody>
      </p:sp>
      <p:sp>
        <p:nvSpPr>
          <p:cNvPr id="149" name="Google Shape;149;p11"/>
          <p:cNvSpPr/>
          <p:nvPr/>
        </p:nvSpPr>
        <p:spPr>
          <a:xfrm>
            <a:off x="3429000" y="2429933"/>
            <a:ext cx="1710267" cy="364067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0" name="Google Shape;150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369734" y="1722054"/>
            <a:ext cx="4830654" cy="48770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2"/>
          <p:cNvSpPr txBox="1"/>
          <p:nvPr/>
        </p:nvSpPr>
        <p:spPr>
          <a:xfrm>
            <a:off x="2463801" y="762017"/>
            <a:ext cx="6900332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 JANUARI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BH| Pertumbuhan Pinjaman Makin Sederhana Susulan Kenaikan OPR|MS 23</a:t>
            </a:r>
            <a:endParaRPr/>
          </a:p>
        </p:txBody>
      </p:sp>
      <p:sp>
        <p:nvSpPr>
          <p:cNvPr id="156" name="Google Shape;156;p12"/>
          <p:cNvSpPr txBox="1"/>
          <p:nvPr>
            <p:ph type="title"/>
          </p:nvPr>
        </p:nvSpPr>
        <p:spPr>
          <a:xfrm>
            <a:off x="3615260" y="-16929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BERITA HARIAN</a:t>
            </a:r>
            <a:endParaRPr/>
          </a:p>
        </p:txBody>
      </p:sp>
      <p:pic>
        <p:nvPicPr>
          <p:cNvPr id="157" name="Google Shape;157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32809" y="1810487"/>
            <a:ext cx="9726382" cy="45916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3"/>
          <p:cNvSpPr txBox="1"/>
          <p:nvPr/>
        </p:nvSpPr>
        <p:spPr>
          <a:xfrm>
            <a:off x="3076676" y="1236150"/>
            <a:ext cx="59182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 JANUARI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NST| Malaysia Third Best Performer In Asia With US$1.09b Net Inflow |PG 22 </a:t>
            </a:r>
            <a:endParaRPr/>
          </a:p>
        </p:txBody>
      </p:sp>
      <p:sp>
        <p:nvSpPr>
          <p:cNvPr id="163" name="Google Shape;163;p13"/>
          <p:cNvSpPr txBox="1"/>
          <p:nvPr>
            <p:ph type="title"/>
          </p:nvPr>
        </p:nvSpPr>
        <p:spPr>
          <a:xfrm>
            <a:off x="3900110" y="457204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n-US"/>
              <a:t>NEW STRAITS TIMES</a:t>
            </a:r>
            <a:endParaRPr/>
          </a:p>
        </p:txBody>
      </p:sp>
      <p:pic>
        <p:nvPicPr>
          <p:cNvPr id="164" name="Google Shape;164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52920" y="2695083"/>
            <a:ext cx="8526065" cy="3400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4"/>
          <p:cNvSpPr txBox="1"/>
          <p:nvPr>
            <p:ph type="title"/>
          </p:nvPr>
        </p:nvSpPr>
        <p:spPr>
          <a:xfrm>
            <a:off x="3598329" y="135472"/>
            <a:ext cx="493606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BERITA HARIAN</a:t>
            </a:r>
            <a:endParaRPr/>
          </a:p>
        </p:txBody>
      </p:sp>
      <p:sp>
        <p:nvSpPr>
          <p:cNvPr id="170" name="Google Shape;170;p14"/>
          <p:cNvSpPr txBox="1"/>
          <p:nvPr/>
        </p:nvSpPr>
        <p:spPr>
          <a:xfrm>
            <a:off x="3062754" y="914418"/>
            <a:ext cx="59182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 JANUARI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BH| BNM Tentukan OPR Tanpa Campur Tangan Kerajaan| PG 22</a:t>
            </a:r>
            <a:endParaRPr/>
          </a:p>
        </p:txBody>
      </p:sp>
      <p:pic>
        <p:nvPicPr>
          <p:cNvPr id="171" name="Google Shape;171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2118" y="1901174"/>
            <a:ext cx="10488489" cy="39534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5"/>
          <p:cNvSpPr txBox="1"/>
          <p:nvPr/>
        </p:nvSpPr>
        <p:spPr>
          <a:xfrm>
            <a:off x="2944225" y="762017"/>
            <a:ext cx="59182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 JANUARI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BH| Proton Rekod Prestasi Jualan Terbaik| MS 24</a:t>
            </a:r>
            <a:endParaRPr/>
          </a:p>
        </p:txBody>
      </p:sp>
      <p:sp>
        <p:nvSpPr>
          <p:cNvPr id="177" name="Google Shape;177;p15"/>
          <p:cNvSpPr txBox="1"/>
          <p:nvPr>
            <p:ph type="title"/>
          </p:nvPr>
        </p:nvSpPr>
        <p:spPr>
          <a:xfrm>
            <a:off x="3767659" y="-16929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BERITA HARIAN</a:t>
            </a:r>
            <a:endParaRPr/>
          </a:p>
        </p:txBody>
      </p:sp>
      <p:pic>
        <p:nvPicPr>
          <p:cNvPr id="178" name="Google Shape;178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86262" y="1657869"/>
            <a:ext cx="8434125" cy="4897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6"/>
          <p:cNvSpPr txBox="1"/>
          <p:nvPr/>
        </p:nvSpPr>
        <p:spPr>
          <a:xfrm>
            <a:off x="2944225" y="762017"/>
            <a:ext cx="59182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 JANUARI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BH| Perodua Catat Jualan Tertinggi Dalam Sejarah| MS 25</a:t>
            </a:r>
            <a:endParaRPr/>
          </a:p>
        </p:txBody>
      </p:sp>
      <p:sp>
        <p:nvSpPr>
          <p:cNvPr id="184" name="Google Shape;184;p16"/>
          <p:cNvSpPr txBox="1"/>
          <p:nvPr>
            <p:ph type="title"/>
          </p:nvPr>
        </p:nvSpPr>
        <p:spPr>
          <a:xfrm>
            <a:off x="3767659" y="-16929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BERITA HARIAN</a:t>
            </a:r>
            <a:endParaRPr/>
          </a:p>
        </p:txBody>
      </p:sp>
      <p:pic>
        <p:nvPicPr>
          <p:cNvPr id="185" name="Google Shape;185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49298" y="1685701"/>
            <a:ext cx="5441696" cy="50976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7"/>
          <p:cNvSpPr txBox="1"/>
          <p:nvPr/>
        </p:nvSpPr>
        <p:spPr>
          <a:xfrm>
            <a:off x="2592197" y="762017"/>
            <a:ext cx="6409189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 JANUARI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BH| Mungkin Tiada Cukai Baharu, GST tahun ini|MS 23</a:t>
            </a:r>
            <a:endParaRPr/>
          </a:p>
        </p:txBody>
      </p:sp>
      <p:sp>
        <p:nvSpPr>
          <p:cNvPr id="191" name="Google Shape;191;p17"/>
          <p:cNvSpPr txBox="1"/>
          <p:nvPr>
            <p:ph type="title"/>
          </p:nvPr>
        </p:nvSpPr>
        <p:spPr>
          <a:xfrm>
            <a:off x="3615260" y="33405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BERITA HARIAN</a:t>
            </a:r>
            <a:endParaRPr/>
          </a:p>
        </p:txBody>
      </p:sp>
      <p:pic>
        <p:nvPicPr>
          <p:cNvPr id="192" name="Google Shape;192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98338" y="1685701"/>
            <a:ext cx="8195323" cy="49004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8"/>
          <p:cNvSpPr txBox="1"/>
          <p:nvPr>
            <p:ph type="title"/>
          </p:nvPr>
        </p:nvSpPr>
        <p:spPr>
          <a:xfrm>
            <a:off x="3310459" y="135472"/>
            <a:ext cx="493606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BERITA HARIAN</a:t>
            </a:r>
            <a:endParaRPr/>
          </a:p>
        </p:txBody>
      </p:sp>
      <p:sp>
        <p:nvSpPr>
          <p:cNvPr id="198" name="Google Shape;198;p18"/>
          <p:cNvSpPr txBox="1"/>
          <p:nvPr/>
        </p:nvSpPr>
        <p:spPr>
          <a:xfrm>
            <a:off x="2774884" y="914418"/>
            <a:ext cx="59182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 JANUARI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BH| Ringgit Mampu Cecah RM4.05 Sedolar AS Akhir 2023| PG 23</a:t>
            </a:r>
            <a:endParaRPr/>
          </a:p>
        </p:txBody>
      </p:sp>
      <p:pic>
        <p:nvPicPr>
          <p:cNvPr id="199" name="Google Shape;199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17003" y="2068475"/>
            <a:ext cx="10189353" cy="29158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9"/>
          <p:cNvSpPr txBox="1"/>
          <p:nvPr/>
        </p:nvSpPr>
        <p:spPr>
          <a:xfrm>
            <a:off x="3096627" y="762017"/>
            <a:ext cx="59182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 JANUARI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SH| Perodua Harap Dapat Kekalkan Harga| MS 29</a:t>
            </a:r>
            <a:endParaRPr/>
          </a:p>
        </p:txBody>
      </p:sp>
      <p:sp>
        <p:nvSpPr>
          <p:cNvPr id="205" name="Google Shape;205;p19"/>
          <p:cNvSpPr txBox="1"/>
          <p:nvPr>
            <p:ph type="title"/>
          </p:nvPr>
        </p:nvSpPr>
        <p:spPr>
          <a:xfrm>
            <a:off x="3920061" y="16627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SINAR HARIAN</a:t>
            </a:r>
            <a:endParaRPr/>
          </a:p>
        </p:txBody>
      </p:sp>
      <p:pic>
        <p:nvPicPr>
          <p:cNvPr id="206" name="Google Shape;206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64248" y="1796235"/>
            <a:ext cx="7582958" cy="39534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9" name="Google Shape;89;p2"/>
          <p:cNvGraphicFramePr/>
          <p:nvPr/>
        </p:nvGraphicFramePr>
        <p:xfrm>
          <a:off x="1972733" y="592455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{13EF3B1B-492F-4AB5-9869-F3E7E100C162}</a:tableStyleId>
              </a:tblPr>
              <a:tblGrid>
                <a:gridCol w="431800"/>
                <a:gridCol w="3500975"/>
                <a:gridCol w="1672175"/>
                <a:gridCol w="2277525"/>
              </a:tblGrid>
              <a:tr h="19917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BIL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TAJUK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TARIKH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SURAT</a:t>
                      </a:r>
                      <a:r>
                        <a:rPr lang="en-US" sz="1200"/>
                        <a:t>KHABAR</a:t>
                      </a:r>
                      <a:endParaRPr sz="1200"/>
                    </a:p>
                  </a:txBody>
                  <a:tcPr marT="34300" marB="34300" marR="68575" marL="68575"/>
                </a:tc>
              </a:tr>
              <a:tr h="3110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18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HUTANG KERAJAAN DIJANGKA MENINGKAT KEPADA 61.8 PERATUS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9 Januari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BERITA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3110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19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/>
                        <a:t>SEKTOR FRANCAIS DIUNJUR TERUS BERKEMBANG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/>
                        <a:t>9 Januari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/>
                        <a:t>SINAR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3110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20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MANFAATKAN HUBUNGAN DAGANGAN LUAR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9 Januari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SINAR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3110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21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KRISIS EKONOMI SEMAKIN HAMPIR</a:t>
                      </a:r>
                      <a:endParaRPr sz="1200"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10 Januari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SINAR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3110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22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PELABUR DINASIHAT TIDAK AMBIL DIVIDEN SELAMA 10 TAHUN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11 Januari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SINAR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3577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RISIKO MELABUR PINJAM BANK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11 Januari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SINAR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3110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24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TAK MAMPU BAYAR ANSURAN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11 Januari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SINAR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3110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25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MEKANISME LAPUK KAWAL HARGA BARANG AKAN DIKAJI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11 Januari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3110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26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AKTIVITI EKONOMI MENINGKAT, JUMLAH PENGANGGUR BERKURANGAN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11 Januari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BERITA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3110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27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/>
                        <a:t>OPR: MASYARAKAT PERLU DIBERI PEMAHAMAN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11 Januari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BERITA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3110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28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MAXIS TELAH LATIH LEBIH 2,400 USAHAWAN SEJAK 2021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12 Januari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SINAR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3110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29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RM100 TIDAK DAPAT PENUH TROLI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13 Januari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SINAR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3110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30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EKONOMI MALAYSIA DIJANGKA LEBIH SEDERHANA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13 Januari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BERITA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3110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31</a:t>
                      </a:r>
                      <a:endParaRPr sz="1200"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ASCEND MONEY PERKENAL APLIKASI E-DOMPET TRUEMONEY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13 Januari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BERITA HARIAN</a:t>
                      </a:r>
                      <a:endParaRPr/>
                    </a:p>
                  </a:txBody>
                  <a:tcPr marT="34300" marB="34300" marR="68575" marL="68575"/>
                </a:tc>
              </a:tr>
            </a:tbl>
          </a:graphicData>
        </a:graphic>
      </p:graphicFrame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20"/>
          <p:cNvSpPr txBox="1"/>
          <p:nvPr/>
        </p:nvSpPr>
        <p:spPr>
          <a:xfrm>
            <a:off x="2944225" y="762017"/>
            <a:ext cx="59182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 JANUARI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SH| BNM Akui Bukan Keputusan Mudah| MS 27</a:t>
            </a:r>
            <a:endParaRPr/>
          </a:p>
        </p:txBody>
      </p:sp>
      <p:sp>
        <p:nvSpPr>
          <p:cNvPr id="212" name="Google Shape;212;p20"/>
          <p:cNvSpPr txBox="1"/>
          <p:nvPr>
            <p:ph type="title"/>
          </p:nvPr>
        </p:nvSpPr>
        <p:spPr>
          <a:xfrm>
            <a:off x="3767659" y="25016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SINAR HARIAN</a:t>
            </a:r>
            <a:endParaRPr/>
          </a:p>
        </p:txBody>
      </p:sp>
      <p:pic>
        <p:nvPicPr>
          <p:cNvPr id="213" name="Google Shape;213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96422" y="1595241"/>
            <a:ext cx="7534251" cy="49972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21"/>
          <p:cNvSpPr txBox="1"/>
          <p:nvPr/>
        </p:nvSpPr>
        <p:spPr>
          <a:xfrm>
            <a:off x="2944225" y="762017"/>
            <a:ext cx="59182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 JANUARI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SH| JEMAAH UMRAH TERPAKSA TANGGUNG KENAIKAN LEBIH 50 PERATUS|  MS 2</a:t>
            </a:r>
            <a:endParaRPr/>
          </a:p>
        </p:txBody>
      </p:sp>
      <p:sp>
        <p:nvSpPr>
          <p:cNvPr id="219" name="Google Shape;219;p21"/>
          <p:cNvSpPr txBox="1"/>
          <p:nvPr>
            <p:ph type="title"/>
          </p:nvPr>
        </p:nvSpPr>
        <p:spPr>
          <a:xfrm>
            <a:off x="3767659" y="-16929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SINAR HARIAN</a:t>
            </a:r>
            <a:endParaRPr/>
          </a:p>
        </p:txBody>
      </p:sp>
      <p:pic>
        <p:nvPicPr>
          <p:cNvPr id="220" name="Google Shape;220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66309" y="1842866"/>
            <a:ext cx="8459381" cy="31722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22"/>
          <p:cNvSpPr txBox="1"/>
          <p:nvPr>
            <p:ph type="title"/>
          </p:nvPr>
        </p:nvSpPr>
        <p:spPr>
          <a:xfrm>
            <a:off x="3310459" y="135472"/>
            <a:ext cx="493606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SINAR HARIAN</a:t>
            </a:r>
            <a:endParaRPr/>
          </a:p>
        </p:txBody>
      </p:sp>
      <p:sp>
        <p:nvSpPr>
          <p:cNvPr id="226" name="Google Shape;226;p22"/>
          <p:cNvSpPr txBox="1"/>
          <p:nvPr/>
        </p:nvSpPr>
        <p:spPr>
          <a:xfrm>
            <a:off x="2774884" y="914418"/>
            <a:ext cx="59182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 JANUARI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SH| KOS HOTEL DI TANAH SUCI MELAMBUNG| MS 2</a:t>
            </a:r>
            <a:endParaRPr/>
          </a:p>
        </p:txBody>
      </p:sp>
      <p:pic>
        <p:nvPicPr>
          <p:cNvPr id="227" name="Google Shape;227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66309" y="1644994"/>
            <a:ext cx="8459381" cy="50775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23"/>
          <p:cNvSpPr txBox="1"/>
          <p:nvPr/>
        </p:nvSpPr>
        <p:spPr>
          <a:xfrm>
            <a:off x="3096627" y="762017"/>
            <a:ext cx="59182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 JANUARI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BH| GST MESTI GUNA KADAR RENDAH MERANGKUMI SEMUA BARANGAN| MS22</a:t>
            </a:r>
            <a:endParaRPr/>
          </a:p>
        </p:txBody>
      </p:sp>
      <p:sp>
        <p:nvSpPr>
          <p:cNvPr id="233" name="Google Shape;233;p23"/>
          <p:cNvSpPr txBox="1"/>
          <p:nvPr>
            <p:ph type="title"/>
          </p:nvPr>
        </p:nvSpPr>
        <p:spPr>
          <a:xfrm>
            <a:off x="3920061" y="-16929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BERITA HARIAN</a:t>
            </a:r>
            <a:endParaRPr/>
          </a:p>
        </p:txBody>
      </p:sp>
      <p:pic>
        <p:nvPicPr>
          <p:cNvPr id="234" name="Google Shape;234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67075" y="1657869"/>
            <a:ext cx="6897749" cy="50857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24"/>
          <p:cNvSpPr txBox="1"/>
          <p:nvPr/>
        </p:nvSpPr>
        <p:spPr>
          <a:xfrm>
            <a:off x="3096627" y="762017"/>
            <a:ext cx="59182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 JANUARI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BH| HUTANG KERAJAAN DIJANGKA MENINGKAT KEPADA 61.8 PERATUS| MS 22</a:t>
            </a:r>
            <a:endParaRPr/>
          </a:p>
        </p:txBody>
      </p:sp>
      <p:sp>
        <p:nvSpPr>
          <p:cNvPr id="240" name="Google Shape;240;p24"/>
          <p:cNvSpPr txBox="1"/>
          <p:nvPr>
            <p:ph type="title"/>
          </p:nvPr>
        </p:nvSpPr>
        <p:spPr>
          <a:xfrm>
            <a:off x="3920061" y="-16929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BERITA HARIAN</a:t>
            </a:r>
            <a:endParaRPr/>
          </a:p>
        </p:txBody>
      </p:sp>
      <p:pic>
        <p:nvPicPr>
          <p:cNvPr id="241" name="Google Shape;241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09152" y="1914313"/>
            <a:ext cx="8573696" cy="30293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25"/>
          <p:cNvSpPr txBox="1"/>
          <p:nvPr>
            <p:ph type="title"/>
          </p:nvPr>
        </p:nvSpPr>
        <p:spPr>
          <a:xfrm>
            <a:off x="3310459" y="135472"/>
            <a:ext cx="493606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SINAR HARIAN</a:t>
            </a:r>
            <a:endParaRPr/>
          </a:p>
        </p:txBody>
      </p:sp>
      <p:sp>
        <p:nvSpPr>
          <p:cNvPr id="247" name="Google Shape;247;p25"/>
          <p:cNvSpPr txBox="1"/>
          <p:nvPr/>
        </p:nvSpPr>
        <p:spPr>
          <a:xfrm>
            <a:off x="2774884" y="914418"/>
            <a:ext cx="59182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 JANUARI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SH| SEKTOR FRANCAIS DIUNJUR TERUS BERKEMBANG| MS 30</a:t>
            </a:r>
            <a:endParaRPr/>
          </a:p>
        </p:txBody>
      </p:sp>
      <p:pic>
        <p:nvPicPr>
          <p:cNvPr id="248" name="Google Shape;248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32967" y="1528497"/>
            <a:ext cx="8526065" cy="38010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26"/>
          <p:cNvSpPr txBox="1"/>
          <p:nvPr/>
        </p:nvSpPr>
        <p:spPr>
          <a:xfrm>
            <a:off x="3096627" y="762017"/>
            <a:ext cx="59182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 JANUARI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SH| MANFAATKAN HUBUNGAN DAGANGAN LUAR| MS 30</a:t>
            </a:r>
            <a:endParaRPr/>
          </a:p>
        </p:txBody>
      </p:sp>
      <p:sp>
        <p:nvSpPr>
          <p:cNvPr id="254" name="Google Shape;254;p26"/>
          <p:cNvSpPr txBox="1"/>
          <p:nvPr>
            <p:ph type="title"/>
          </p:nvPr>
        </p:nvSpPr>
        <p:spPr>
          <a:xfrm>
            <a:off x="3920061" y="-16929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SINAR HARIAN</a:t>
            </a:r>
            <a:endParaRPr/>
          </a:p>
        </p:txBody>
      </p:sp>
      <p:pic>
        <p:nvPicPr>
          <p:cNvPr id="255" name="Google Shape;255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48154" y="1458612"/>
            <a:ext cx="8535591" cy="4296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27"/>
          <p:cNvSpPr txBox="1"/>
          <p:nvPr/>
        </p:nvSpPr>
        <p:spPr>
          <a:xfrm>
            <a:off x="3096627" y="762017"/>
            <a:ext cx="59182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 JANUARI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SH| KRISIS EKONOMI SEMAKIN HAMPIR| MS 17</a:t>
            </a:r>
            <a:endParaRPr/>
          </a:p>
        </p:txBody>
      </p:sp>
      <p:sp>
        <p:nvSpPr>
          <p:cNvPr id="261" name="Google Shape;261;p27"/>
          <p:cNvSpPr txBox="1"/>
          <p:nvPr>
            <p:ph type="title"/>
          </p:nvPr>
        </p:nvSpPr>
        <p:spPr>
          <a:xfrm>
            <a:off x="3920061" y="-16929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SINAR HARIAN</a:t>
            </a:r>
            <a:endParaRPr/>
          </a:p>
        </p:txBody>
      </p:sp>
      <p:pic>
        <p:nvPicPr>
          <p:cNvPr id="262" name="Google Shape;262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90996" y="1526828"/>
            <a:ext cx="8649907" cy="49727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28"/>
          <p:cNvSpPr txBox="1"/>
          <p:nvPr/>
        </p:nvSpPr>
        <p:spPr>
          <a:xfrm>
            <a:off x="3096627" y="762017"/>
            <a:ext cx="59182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 JANUARI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SH| PELABUR DINASIHAT TIDAK AMBIL DIVIDEN SELAMA 10 TAHUN| MS 2</a:t>
            </a:r>
            <a:endParaRPr/>
          </a:p>
        </p:txBody>
      </p:sp>
      <p:sp>
        <p:nvSpPr>
          <p:cNvPr id="268" name="Google Shape;268;p28"/>
          <p:cNvSpPr txBox="1"/>
          <p:nvPr>
            <p:ph type="title"/>
          </p:nvPr>
        </p:nvSpPr>
        <p:spPr>
          <a:xfrm>
            <a:off x="3920061" y="-16929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SINAR HARIAN</a:t>
            </a:r>
            <a:endParaRPr/>
          </a:p>
        </p:txBody>
      </p:sp>
      <p:pic>
        <p:nvPicPr>
          <p:cNvPr id="269" name="Google Shape;269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42494" y="1876208"/>
            <a:ext cx="8507012" cy="31055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29"/>
          <p:cNvSpPr txBox="1"/>
          <p:nvPr/>
        </p:nvSpPr>
        <p:spPr>
          <a:xfrm>
            <a:off x="3096627" y="762017"/>
            <a:ext cx="59182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 JANUARI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SH| RISIKO MELABUR PINJAM BANK| MS 2</a:t>
            </a:r>
            <a:endParaRPr/>
          </a:p>
        </p:txBody>
      </p:sp>
      <p:sp>
        <p:nvSpPr>
          <p:cNvPr id="275" name="Google Shape;275;p29"/>
          <p:cNvSpPr txBox="1"/>
          <p:nvPr>
            <p:ph type="title"/>
          </p:nvPr>
        </p:nvSpPr>
        <p:spPr>
          <a:xfrm>
            <a:off x="3920061" y="-16929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SINAR HARIAN</a:t>
            </a:r>
            <a:endParaRPr/>
          </a:p>
        </p:txBody>
      </p:sp>
      <p:pic>
        <p:nvPicPr>
          <p:cNvPr id="276" name="Google Shape;276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97457" y="1474444"/>
            <a:ext cx="8516539" cy="49251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4" name="Google Shape;94;p3"/>
          <p:cNvGraphicFramePr/>
          <p:nvPr/>
        </p:nvGraphicFramePr>
        <p:xfrm>
          <a:off x="1989667" y="592455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{13EF3B1B-492F-4AB5-9869-F3E7E100C162}</a:tableStyleId>
              </a:tblPr>
              <a:tblGrid>
                <a:gridCol w="414875"/>
                <a:gridCol w="3500975"/>
                <a:gridCol w="1672175"/>
                <a:gridCol w="2277525"/>
              </a:tblGrid>
              <a:tr h="19917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BIL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TAJUK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TARIKH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SURAT</a:t>
                      </a:r>
                      <a:r>
                        <a:rPr lang="en-US" sz="1200"/>
                        <a:t>KHABAR</a:t>
                      </a:r>
                      <a:endParaRPr sz="1200"/>
                    </a:p>
                  </a:txBody>
                  <a:tcPr marT="34300" marB="34300" marR="68575" marL="68575"/>
                </a:tc>
              </a:tr>
              <a:tr h="3110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32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PELABUR MULA BELI ASET MALAYSIA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16 Januari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BERITA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3110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33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OPR IDEAL PADA PARAS 3.00 PERATUS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16 Januari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BERITA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3110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34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PEMAJU BERDEPAN DILEMA NAIKKAN HARGA RUMAH</a:t>
                      </a:r>
                      <a:endParaRPr sz="1200"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17 Januari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BERITA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3110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35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RINGGIT DIUNJUR RM4.20 SEDOLAR AS AKHIR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18 Januari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BERITA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3110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36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PAKAR SINGAPURA BANTU TAMBAH BAIK SEKTOR PERUMAHAN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19 Januari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BERITA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3577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37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BNM KEKALKAN OPR PADA 2.75 PERATUS SELEPAS 4 KALI KENAIKAN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20 Januari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SINAR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3110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38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DANA ENDOWMEN BOLEH BANTU GOLONGAN RENTAN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25 Januari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BERITA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3110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39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SEMA KURANG MANIS SEMAKIN POPULAR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25 Januari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SINAR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3110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40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KENAIKAN HARGA MAKANAN PERLU DIKAWAL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25 Januari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SINAR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3110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41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ITALI BERPOTENSI MELABUR SEKITAR RM3.25 BILION</a:t>
                      </a:r>
                      <a:endParaRPr sz="1200"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25 Januari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SINAR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3110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42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PERCEPAT ATASI KOS SARA HIDUP TINGGI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26 Januari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SINAR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3110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43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TEKANAN KENAIKAN HARGA DILIHAT SEMAKIN TERKAWAL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26 Januari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BERITA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3110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44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OPR BERPOTENSI KEKAL JIKA KADAR INFLASI TERUS REDA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26 Januari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BERITA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3110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45</a:t>
                      </a:r>
                      <a:endParaRPr sz="1200"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KONSEP MALAYSIA MADANI STRATEGI STABILKAN EKONOMI NEGARA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26 Januari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BERITA HARIAN</a:t>
                      </a:r>
                      <a:endParaRPr/>
                    </a:p>
                  </a:txBody>
                  <a:tcPr marT="34300" marB="34300" marR="68575" marL="68575"/>
                </a:tc>
              </a:tr>
            </a:tbl>
          </a:graphicData>
        </a:graphic>
      </p:graphicFrame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30"/>
          <p:cNvSpPr txBox="1"/>
          <p:nvPr/>
        </p:nvSpPr>
        <p:spPr>
          <a:xfrm>
            <a:off x="2944225" y="762017"/>
            <a:ext cx="59182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 JANUARI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SH| TAK MAMPU BAYAR ANSURAN| MS 3</a:t>
            </a:r>
            <a:endParaRPr/>
          </a:p>
        </p:txBody>
      </p:sp>
      <p:sp>
        <p:nvSpPr>
          <p:cNvPr id="282" name="Google Shape;282;p30"/>
          <p:cNvSpPr txBox="1"/>
          <p:nvPr>
            <p:ph type="title"/>
          </p:nvPr>
        </p:nvSpPr>
        <p:spPr>
          <a:xfrm>
            <a:off x="3767659" y="-16929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SINAR HARIAN</a:t>
            </a:r>
            <a:endParaRPr/>
          </a:p>
        </p:txBody>
      </p:sp>
      <p:pic>
        <p:nvPicPr>
          <p:cNvPr id="283" name="Google Shape;283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09620" y="1473200"/>
            <a:ext cx="6772759" cy="5257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31"/>
          <p:cNvSpPr txBox="1"/>
          <p:nvPr/>
        </p:nvSpPr>
        <p:spPr>
          <a:xfrm>
            <a:off x="2944225" y="762017"/>
            <a:ext cx="59182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 JANUARI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BH| MEKANISME LAPUK KAWAL HARGA BARANG AKAN DIKAJI| MS 8</a:t>
            </a:r>
            <a:endParaRPr/>
          </a:p>
        </p:txBody>
      </p:sp>
      <p:sp>
        <p:nvSpPr>
          <p:cNvPr id="289" name="Google Shape;289;p31"/>
          <p:cNvSpPr txBox="1"/>
          <p:nvPr>
            <p:ph type="title"/>
          </p:nvPr>
        </p:nvSpPr>
        <p:spPr>
          <a:xfrm>
            <a:off x="3767659" y="-16929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BERITA HARIAN</a:t>
            </a:r>
            <a:endParaRPr/>
          </a:p>
        </p:txBody>
      </p:sp>
      <p:pic>
        <p:nvPicPr>
          <p:cNvPr id="290" name="Google Shape;290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33047" y="1380362"/>
            <a:ext cx="7925906" cy="53929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32"/>
          <p:cNvSpPr txBox="1"/>
          <p:nvPr>
            <p:ph type="title"/>
          </p:nvPr>
        </p:nvSpPr>
        <p:spPr>
          <a:xfrm>
            <a:off x="3310459" y="135472"/>
            <a:ext cx="493606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BERITA HARIAN</a:t>
            </a:r>
            <a:endParaRPr/>
          </a:p>
        </p:txBody>
      </p:sp>
      <p:sp>
        <p:nvSpPr>
          <p:cNvPr id="296" name="Google Shape;296;p32"/>
          <p:cNvSpPr txBox="1"/>
          <p:nvPr/>
        </p:nvSpPr>
        <p:spPr>
          <a:xfrm>
            <a:off x="2774884" y="914418"/>
            <a:ext cx="59182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 JANUARI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BH| AKTIVITI EKONOMI MENINGKAT, JUMLAH PENGANGGUR BERKURANGAN| MS 24</a:t>
            </a:r>
            <a:endParaRPr/>
          </a:p>
        </p:txBody>
      </p:sp>
      <p:pic>
        <p:nvPicPr>
          <p:cNvPr id="297" name="Google Shape;297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99625" y="1757129"/>
            <a:ext cx="8592749" cy="33437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33"/>
          <p:cNvSpPr txBox="1"/>
          <p:nvPr>
            <p:ph type="title"/>
          </p:nvPr>
        </p:nvSpPr>
        <p:spPr>
          <a:xfrm>
            <a:off x="3310459" y="135472"/>
            <a:ext cx="493606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SINAR HARIAN</a:t>
            </a:r>
            <a:endParaRPr/>
          </a:p>
        </p:txBody>
      </p:sp>
      <p:sp>
        <p:nvSpPr>
          <p:cNvPr id="303" name="Google Shape;303;p33"/>
          <p:cNvSpPr txBox="1"/>
          <p:nvPr/>
        </p:nvSpPr>
        <p:spPr>
          <a:xfrm>
            <a:off x="2774884" y="914418"/>
            <a:ext cx="59182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 JANUARI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SH| OPR: MASYARAKAT PERLU DIBERI PEMAHAMAN| MS 28</a:t>
            </a:r>
            <a:endParaRPr/>
          </a:p>
        </p:txBody>
      </p:sp>
      <p:pic>
        <p:nvPicPr>
          <p:cNvPr id="304" name="Google Shape;304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80811" y="1591733"/>
            <a:ext cx="6830378" cy="51307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34"/>
          <p:cNvSpPr txBox="1"/>
          <p:nvPr/>
        </p:nvSpPr>
        <p:spPr>
          <a:xfrm>
            <a:off x="3096627" y="762017"/>
            <a:ext cx="59182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 JANUARI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SH| MAXIS TELAH LATIH LEBIH 2,400 USAHAWAN SEJAK 2021| MS 29</a:t>
            </a:r>
            <a:endParaRPr/>
          </a:p>
        </p:txBody>
      </p:sp>
      <p:sp>
        <p:nvSpPr>
          <p:cNvPr id="310" name="Google Shape;310;p34"/>
          <p:cNvSpPr txBox="1"/>
          <p:nvPr>
            <p:ph type="title"/>
          </p:nvPr>
        </p:nvSpPr>
        <p:spPr>
          <a:xfrm>
            <a:off x="3920061" y="-16929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SINAR HARIAN</a:t>
            </a:r>
            <a:endParaRPr/>
          </a:p>
        </p:txBody>
      </p:sp>
      <p:pic>
        <p:nvPicPr>
          <p:cNvPr id="311" name="Google Shape;311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93098" y="1371600"/>
            <a:ext cx="5205804" cy="53932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35"/>
          <p:cNvSpPr txBox="1"/>
          <p:nvPr>
            <p:ph type="title"/>
          </p:nvPr>
        </p:nvSpPr>
        <p:spPr>
          <a:xfrm>
            <a:off x="3920061" y="-16929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SINAR HARIAN</a:t>
            </a:r>
            <a:endParaRPr/>
          </a:p>
        </p:txBody>
      </p:sp>
      <p:sp>
        <p:nvSpPr>
          <p:cNvPr id="317" name="Google Shape;317;p35"/>
          <p:cNvSpPr txBox="1"/>
          <p:nvPr/>
        </p:nvSpPr>
        <p:spPr>
          <a:xfrm>
            <a:off x="3096627" y="762017"/>
            <a:ext cx="59182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13 JANUARI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SH| RM100 TIDAK DAPAT PENUH TROLI| MS 2</a:t>
            </a:r>
            <a:endParaRPr/>
          </a:p>
        </p:txBody>
      </p:sp>
      <p:pic>
        <p:nvPicPr>
          <p:cNvPr id="318" name="Google Shape;318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15575" y="1510991"/>
            <a:ext cx="8200749" cy="53470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36"/>
          <p:cNvSpPr txBox="1"/>
          <p:nvPr>
            <p:ph type="title"/>
          </p:nvPr>
        </p:nvSpPr>
        <p:spPr>
          <a:xfrm>
            <a:off x="3920061" y="-16929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BERITA HARIAN</a:t>
            </a:r>
            <a:endParaRPr/>
          </a:p>
        </p:txBody>
      </p:sp>
      <p:sp>
        <p:nvSpPr>
          <p:cNvPr id="324" name="Google Shape;324;p36"/>
          <p:cNvSpPr txBox="1"/>
          <p:nvPr/>
        </p:nvSpPr>
        <p:spPr>
          <a:xfrm>
            <a:off x="3096627" y="762017"/>
            <a:ext cx="59182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13 JANUARI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BH| EKONOMI MALAYSIA DIJANGKA LEBIH SEDERHANA| MS 25</a:t>
            </a:r>
            <a:endParaRPr/>
          </a:p>
        </p:txBody>
      </p:sp>
      <p:pic>
        <p:nvPicPr>
          <p:cNvPr id="325" name="Google Shape;325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90231" y="1628523"/>
            <a:ext cx="7611537" cy="36009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37"/>
          <p:cNvSpPr txBox="1"/>
          <p:nvPr>
            <p:ph type="title"/>
          </p:nvPr>
        </p:nvSpPr>
        <p:spPr>
          <a:xfrm>
            <a:off x="3920061" y="-16929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BERITA HARIAN</a:t>
            </a:r>
            <a:endParaRPr/>
          </a:p>
        </p:txBody>
      </p:sp>
      <p:sp>
        <p:nvSpPr>
          <p:cNvPr id="331" name="Google Shape;331;p37"/>
          <p:cNvSpPr txBox="1"/>
          <p:nvPr/>
        </p:nvSpPr>
        <p:spPr>
          <a:xfrm>
            <a:off x="3096627" y="762017"/>
            <a:ext cx="59182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13 JANUARI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BH| ASCEND MONEY PERKENAL APLIKASI E-DOMPET TRUEMONEY| MS 27</a:t>
            </a:r>
            <a:endParaRPr/>
          </a:p>
        </p:txBody>
      </p:sp>
      <p:pic>
        <p:nvPicPr>
          <p:cNvPr id="332" name="Google Shape;332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327608" y="1466098"/>
            <a:ext cx="5687219" cy="53004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38"/>
          <p:cNvSpPr txBox="1"/>
          <p:nvPr>
            <p:ph type="title"/>
          </p:nvPr>
        </p:nvSpPr>
        <p:spPr>
          <a:xfrm>
            <a:off x="3920061" y="-16929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BERITA HARIAN</a:t>
            </a:r>
            <a:endParaRPr/>
          </a:p>
        </p:txBody>
      </p:sp>
      <p:sp>
        <p:nvSpPr>
          <p:cNvPr id="338" name="Google Shape;338;p38"/>
          <p:cNvSpPr txBox="1"/>
          <p:nvPr/>
        </p:nvSpPr>
        <p:spPr>
          <a:xfrm>
            <a:off x="3096627" y="762017"/>
            <a:ext cx="59182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16 JANUARI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BH| PELABUR MULA BELI ASET MALAYSIA| MS 26</a:t>
            </a:r>
            <a:endParaRPr/>
          </a:p>
        </p:txBody>
      </p:sp>
      <p:pic>
        <p:nvPicPr>
          <p:cNvPr id="339" name="Google Shape;339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83789" y="1826372"/>
            <a:ext cx="8221222" cy="44583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39"/>
          <p:cNvSpPr txBox="1"/>
          <p:nvPr>
            <p:ph type="title"/>
          </p:nvPr>
        </p:nvSpPr>
        <p:spPr>
          <a:xfrm>
            <a:off x="3920061" y="42340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BERITA HARIAN</a:t>
            </a:r>
            <a:endParaRPr/>
          </a:p>
        </p:txBody>
      </p:sp>
      <p:sp>
        <p:nvSpPr>
          <p:cNvPr id="345" name="Google Shape;345;p39"/>
          <p:cNvSpPr txBox="1"/>
          <p:nvPr/>
        </p:nvSpPr>
        <p:spPr>
          <a:xfrm>
            <a:off x="3096627" y="762017"/>
            <a:ext cx="59182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16 JANUARI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BH |OPR IDEAL PADA PARAS 3.00 PERATUS| MS 23</a:t>
            </a:r>
            <a:endParaRPr/>
          </a:p>
        </p:txBody>
      </p:sp>
      <p:pic>
        <p:nvPicPr>
          <p:cNvPr id="346" name="Google Shape;346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87746" y="1535514"/>
            <a:ext cx="9385521" cy="51201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9" name="Google Shape;99;p4"/>
          <p:cNvGraphicFramePr/>
          <p:nvPr/>
        </p:nvGraphicFramePr>
        <p:xfrm>
          <a:off x="1989667" y="592455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{13EF3B1B-492F-4AB5-9869-F3E7E100C162}</a:tableStyleId>
              </a:tblPr>
              <a:tblGrid>
                <a:gridCol w="414875"/>
                <a:gridCol w="3500975"/>
                <a:gridCol w="1672175"/>
                <a:gridCol w="2277525"/>
              </a:tblGrid>
              <a:tr h="19917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BIL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TAJUK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TARIKH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SURAT</a:t>
                      </a:r>
                      <a:r>
                        <a:rPr lang="en-US" sz="1200"/>
                        <a:t>KHABAR</a:t>
                      </a:r>
                      <a:endParaRPr sz="1200"/>
                    </a:p>
                  </a:txBody>
                  <a:tcPr marT="34300" marB="34300" marR="68575" marL="68575"/>
                </a:tc>
              </a:tr>
              <a:tr h="3110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32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INDEKS HARGA PENGGUNA DIUNJUR 3.0 PERATUS</a:t>
                      </a:r>
                      <a:endParaRPr sz="1200"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26 Januari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SINAR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3110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33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KWSP FOKUS BINA SEMULA TABUNGAN PERSARAAN RAKYAT</a:t>
                      </a:r>
                      <a:endParaRPr sz="1200"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27 Januari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BERITA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3110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34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EKONOMI NEGARA KINI DALAM FASA PERTUMBUHAN</a:t>
                      </a:r>
                      <a:endParaRPr sz="1200"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27 Januari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BERITA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3110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35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RINGGIT MENGUKUH 4.0 PERATUS BULAN INI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27 Januari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BERITA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3110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36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EKONOMI MALAYSIA DIJANGKA KEKAL BERDAYA TAHAN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30 Januari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BERITA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3577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37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KENAIKAN RINGGIT TURUNKAN INFLASI MAKANAN IMPORT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31 Januari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BERITAHARIAN</a:t>
                      </a:r>
                      <a:endParaRPr/>
                    </a:p>
                  </a:txBody>
                  <a:tcPr marT="34300" marB="34300" marR="68575" marL="68575"/>
                </a:tc>
              </a:tr>
            </a:tbl>
          </a:graphicData>
        </a:graphic>
      </p:graphicFrame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40"/>
          <p:cNvSpPr txBox="1"/>
          <p:nvPr>
            <p:ph type="title"/>
          </p:nvPr>
        </p:nvSpPr>
        <p:spPr>
          <a:xfrm>
            <a:off x="3900110" y="95092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BERITA HARIAN</a:t>
            </a:r>
            <a:endParaRPr/>
          </a:p>
        </p:txBody>
      </p:sp>
      <p:sp>
        <p:nvSpPr>
          <p:cNvPr id="352" name="Google Shape;352;p40"/>
          <p:cNvSpPr txBox="1"/>
          <p:nvPr/>
        </p:nvSpPr>
        <p:spPr>
          <a:xfrm>
            <a:off x="3136900" y="880551"/>
            <a:ext cx="59182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17 JANUARI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BH| PEMAJU BERDEPAN DILEMA NAIKKAN HARGA RUMAH| MS 25</a:t>
            </a:r>
            <a:endParaRPr/>
          </a:p>
        </p:txBody>
      </p:sp>
      <p:pic>
        <p:nvPicPr>
          <p:cNvPr id="353" name="Google Shape;353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74135" y="1605309"/>
            <a:ext cx="7043728" cy="51160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41"/>
          <p:cNvSpPr txBox="1"/>
          <p:nvPr>
            <p:ph type="title"/>
          </p:nvPr>
        </p:nvSpPr>
        <p:spPr>
          <a:xfrm>
            <a:off x="3900110" y="76200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BERITA HARIAN</a:t>
            </a:r>
            <a:endParaRPr/>
          </a:p>
        </p:txBody>
      </p:sp>
      <p:sp>
        <p:nvSpPr>
          <p:cNvPr id="359" name="Google Shape;359;p41"/>
          <p:cNvSpPr txBox="1"/>
          <p:nvPr/>
        </p:nvSpPr>
        <p:spPr>
          <a:xfrm>
            <a:off x="3096627" y="762017"/>
            <a:ext cx="59182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18 JANUARI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BH| RINGGIT DIUNJUR RM4.20 SEDOLAR AS AKHIR 2023| MS 23</a:t>
            </a:r>
            <a:endParaRPr/>
          </a:p>
        </p:txBody>
      </p:sp>
      <p:pic>
        <p:nvPicPr>
          <p:cNvPr id="360" name="Google Shape;360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64843" y="1435674"/>
            <a:ext cx="4981768" cy="53461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42"/>
          <p:cNvSpPr txBox="1"/>
          <p:nvPr>
            <p:ph type="title"/>
          </p:nvPr>
        </p:nvSpPr>
        <p:spPr>
          <a:xfrm>
            <a:off x="3900110" y="112485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BERITA HARIAN</a:t>
            </a:r>
            <a:endParaRPr/>
          </a:p>
        </p:txBody>
      </p:sp>
      <p:sp>
        <p:nvSpPr>
          <p:cNvPr id="366" name="Google Shape;366;p42"/>
          <p:cNvSpPr txBox="1"/>
          <p:nvPr/>
        </p:nvSpPr>
        <p:spPr>
          <a:xfrm>
            <a:off x="3096627" y="838199"/>
            <a:ext cx="5918200" cy="81966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19 JANUARI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BH| PAKAR SINGAPURA BANTU TAMBAH BAIK SEKTOR PERUMAHAN| MS 5</a:t>
            </a:r>
            <a:endParaRPr/>
          </a:p>
        </p:txBody>
      </p:sp>
      <p:pic>
        <p:nvPicPr>
          <p:cNvPr id="367" name="Google Shape;367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92038" y="1530878"/>
            <a:ext cx="3514229" cy="51493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43"/>
          <p:cNvSpPr txBox="1"/>
          <p:nvPr>
            <p:ph type="title"/>
          </p:nvPr>
        </p:nvSpPr>
        <p:spPr>
          <a:xfrm>
            <a:off x="3900110" y="31820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BERITA HARIAN</a:t>
            </a:r>
            <a:endParaRPr/>
          </a:p>
        </p:txBody>
      </p:sp>
      <p:sp>
        <p:nvSpPr>
          <p:cNvPr id="373" name="Google Shape;373;p43"/>
          <p:cNvSpPr txBox="1"/>
          <p:nvPr/>
        </p:nvSpPr>
        <p:spPr>
          <a:xfrm>
            <a:off x="3096627" y="762017"/>
            <a:ext cx="59182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19 JANUARI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BH| PETRONAS KEKAL JENAMA PALING BERNILAI DI ASEAN| MS 25</a:t>
            </a:r>
            <a:endParaRPr/>
          </a:p>
        </p:txBody>
      </p:sp>
      <p:pic>
        <p:nvPicPr>
          <p:cNvPr id="374" name="Google Shape;374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66334" y="1471298"/>
            <a:ext cx="3691467" cy="52427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5" name="Google Shape;375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674929" y="1505711"/>
            <a:ext cx="4315740" cy="52427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44"/>
          <p:cNvSpPr txBox="1"/>
          <p:nvPr>
            <p:ph type="title"/>
          </p:nvPr>
        </p:nvSpPr>
        <p:spPr>
          <a:xfrm>
            <a:off x="3900110" y="110797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SINAR HARIAN</a:t>
            </a:r>
            <a:endParaRPr/>
          </a:p>
        </p:txBody>
      </p:sp>
      <p:sp>
        <p:nvSpPr>
          <p:cNvPr id="381" name="Google Shape;381;p44"/>
          <p:cNvSpPr txBox="1"/>
          <p:nvPr/>
        </p:nvSpPr>
        <p:spPr>
          <a:xfrm>
            <a:off x="3136900" y="878136"/>
            <a:ext cx="61087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 JANUARI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 |BNM KEKALKAN OPR PADA 2.75 PERATUS SELEPAS 4 KALI KENAIKAN| MS 8</a:t>
            </a:r>
            <a:endParaRPr/>
          </a:p>
        </p:txBody>
      </p:sp>
      <p:pic>
        <p:nvPicPr>
          <p:cNvPr id="382" name="Google Shape;382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105366" y="1640025"/>
            <a:ext cx="3946434" cy="4897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45"/>
          <p:cNvSpPr txBox="1"/>
          <p:nvPr>
            <p:ph type="title"/>
          </p:nvPr>
        </p:nvSpPr>
        <p:spPr>
          <a:xfrm>
            <a:off x="3920061" y="-16929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BERITA HARIAN</a:t>
            </a:r>
            <a:endParaRPr/>
          </a:p>
        </p:txBody>
      </p:sp>
      <p:sp>
        <p:nvSpPr>
          <p:cNvPr id="388" name="Google Shape;388;p45"/>
          <p:cNvSpPr txBox="1"/>
          <p:nvPr/>
        </p:nvSpPr>
        <p:spPr>
          <a:xfrm>
            <a:off x="3096627" y="762017"/>
            <a:ext cx="59182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25 JANUARI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BH| DANA ENDOWMEN BOLEH BANTU GOLONGAN RENTAN| MS 3</a:t>
            </a:r>
            <a:endParaRPr/>
          </a:p>
        </p:txBody>
      </p:sp>
      <p:pic>
        <p:nvPicPr>
          <p:cNvPr id="389" name="Google Shape;389;p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82903" y="1685701"/>
            <a:ext cx="10545647" cy="43916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46"/>
          <p:cNvSpPr txBox="1"/>
          <p:nvPr>
            <p:ph type="title"/>
          </p:nvPr>
        </p:nvSpPr>
        <p:spPr>
          <a:xfrm>
            <a:off x="3920061" y="-16929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SINAR HARIAN</a:t>
            </a:r>
            <a:endParaRPr/>
          </a:p>
        </p:txBody>
      </p:sp>
      <p:sp>
        <p:nvSpPr>
          <p:cNvPr id="395" name="Google Shape;395;p46"/>
          <p:cNvSpPr txBox="1"/>
          <p:nvPr/>
        </p:nvSpPr>
        <p:spPr>
          <a:xfrm>
            <a:off x="3096627" y="762017"/>
            <a:ext cx="59182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25 JANUARI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SH| SEMA KURANG MANIS SEMAKIN POPULAR| MS 23</a:t>
            </a:r>
            <a:endParaRPr/>
          </a:p>
        </p:txBody>
      </p:sp>
      <p:pic>
        <p:nvPicPr>
          <p:cNvPr id="396" name="Google Shape;396;p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60815" y="1571654"/>
            <a:ext cx="7733278" cy="51120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47"/>
          <p:cNvSpPr txBox="1"/>
          <p:nvPr>
            <p:ph type="title"/>
          </p:nvPr>
        </p:nvSpPr>
        <p:spPr>
          <a:xfrm>
            <a:off x="3920061" y="-16929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SINAR HARIAN</a:t>
            </a:r>
            <a:endParaRPr/>
          </a:p>
        </p:txBody>
      </p:sp>
      <p:sp>
        <p:nvSpPr>
          <p:cNvPr id="402" name="Google Shape;402;p47"/>
          <p:cNvSpPr txBox="1"/>
          <p:nvPr/>
        </p:nvSpPr>
        <p:spPr>
          <a:xfrm>
            <a:off x="3096627" y="762017"/>
            <a:ext cx="59182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25 JANUARI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SH| KENAIKAN HARGA MAKANAN PERLU DIKAWAL| MS 25</a:t>
            </a:r>
            <a:endParaRPr/>
          </a:p>
        </p:txBody>
      </p:sp>
      <p:pic>
        <p:nvPicPr>
          <p:cNvPr id="403" name="Google Shape;403;p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732415" y="1828697"/>
            <a:ext cx="4754879" cy="48983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48"/>
          <p:cNvSpPr txBox="1"/>
          <p:nvPr>
            <p:ph type="title"/>
          </p:nvPr>
        </p:nvSpPr>
        <p:spPr>
          <a:xfrm>
            <a:off x="3920061" y="-16929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SINAR HARIAN</a:t>
            </a:r>
            <a:endParaRPr/>
          </a:p>
        </p:txBody>
      </p:sp>
      <p:sp>
        <p:nvSpPr>
          <p:cNvPr id="409" name="Google Shape;409;p48"/>
          <p:cNvSpPr txBox="1"/>
          <p:nvPr/>
        </p:nvSpPr>
        <p:spPr>
          <a:xfrm>
            <a:off x="3096627" y="762017"/>
            <a:ext cx="59182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25 JANUARI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SH| ITALI BERPOTENSI MELABUR SEKITAR RM3.25 BILION| MS 30</a:t>
            </a:r>
            <a:endParaRPr/>
          </a:p>
        </p:txBody>
      </p:sp>
      <p:pic>
        <p:nvPicPr>
          <p:cNvPr id="410" name="Google Shape;410;p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70768" y="1657869"/>
            <a:ext cx="9373333" cy="49079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49"/>
          <p:cNvSpPr txBox="1"/>
          <p:nvPr>
            <p:ph type="title"/>
          </p:nvPr>
        </p:nvSpPr>
        <p:spPr>
          <a:xfrm>
            <a:off x="3920061" y="-16929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SINAR HARIAN</a:t>
            </a:r>
            <a:endParaRPr/>
          </a:p>
        </p:txBody>
      </p:sp>
      <p:sp>
        <p:nvSpPr>
          <p:cNvPr id="416" name="Google Shape;416;p49"/>
          <p:cNvSpPr txBox="1"/>
          <p:nvPr/>
        </p:nvSpPr>
        <p:spPr>
          <a:xfrm>
            <a:off x="3096627" y="762017"/>
            <a:ext cx="59182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26 JANUARI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SH| PERCEPAT ATASI KOS SARA HIDUP TINGGI| MS 3</a:t>
            </a:r>
            <a:endParaRPr/>
          </a:p>
        </p:txBody>
      </p:sp>
      <p:pic>
        <p:nvPicPr>
          <p:cNvPr id="417" name="Google Shape;417;p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88577" y="1428227"/>
            <a:ext cx="5734300" cy="53530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5"/>
          <p:cNvSpPr txBox="1"/>
          <p:nvPr>
            <p:ph type="title"/>
          </p:nvPr>
        </p:nvSpPr>
        <p:spPr>
          <a:xfrm>
            <a:off x="3809994" y="135472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BERITA HARIAN</a:t>
            </a:r>
            <a:endParaRPr/>
          </a:p>
        </p:txBody>
      </p:sp>
      <p:sp>
        <p:nvSpPr>
          <p:cNvPr id="105" name="Google Shape;105;p5"/>
          <p:cNvSpPr txBox="1"/>
          <p:nvPr/>
        </p:nvSpPr>
        <p:spPr>
          <a:xfrm>
            <a:off x="2986560" y="914418"/>
            <a:ext cx="59182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 MEI 2022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BH | Kadar Cukai ‘Dosa’ Mungkin Dinaikkan | MS 24</a:t>
            </a:r>
            <a:endParaRPr/>
          </a:p>
        </p:txBody>
      </p:sp>
      <p:sp>
        <p:nvSpPr>
          <p:cNvPr id="106" name="Google Shape;106;p5"/>
          <p:cNvSpPr/>
          <p:nvPr/>
        </p:nvSpPr>
        <p:spPr>
          <a:xfrm>
            <a:off x="2294467" y="6409267"/>
            <a:ext cx="5266266" cy="372533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7" name="Google Shape;107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25180" y="1673867"/>
            <a:ext cx="9341640" cy="48516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50"/>
          <p:cNvSpPr txBox="1"/>
          <p:nvPr>
            <p:ph type="title"/>
          </p:nvPr>
        </p:nvSpPr>
        <p:spPr>
          <a:xfrm>
            <a:off x="3920061" y="-16929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BERITA HARIAN</a:t>
            </a:r>
            <a:endParaRPr/>
          </a:p>
        </p:txBody>
      </p:sp>
      <p:sp>
        <p:nvSpPr>
          <p:cNvPr id="423" name="Google Shape;423;p50"/>
          <p:cNvSpPr txBox="1"/>
          <p:nvPr/>
        </p:nvSpPr>
        <p:spPr>
          <a:xfrm>
            <a:off x="3096627" y="762017"/>
            <a:ext cx="59182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26 JANUARI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BH| TEKANAN KENAIKAN HARGA DILIHAT SEMAKIN TERKAWAL| MS 22</a:t>
            </a:r>
            <a:endParaRPr/>
          </a:p>
        </p:txBody>
      </p:sp>
      <p:pic>
        <p:nvPicPr>
          <p:cNvPr id="424" name="Google Shape;424;p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18546" y="2314419"/>
            <a:ext cx="9554908" cy="22291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51"/>
          <p:cNvSpPr txBox="1"/>
          <p:nvPr>
            <p:ph type="title"/>
          </p:nvPr>
        </p:nvSpPr>
        <p:spPr>
          <a:xfrm>
            <a:off x="3920061" y="-16929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BERITA HARIAN</a:t>
            </a:r>
            <a:endParaRPr/>
          </a:p>
        </p:txBody>
      </p:sp>
      <p:sp>
        <p:nvSpPr>
          <p:cNvPr id="430" name="Google Shape;430;p51"/>
          <p:cNvSpPr txBox="1"/>
          <p:nvPr/>
        </p:nvSpPr>
        <p:spPr>
          <a:xfrm>
            <a:off x="3096627" y="762017"/>
            <a:ext cx="59182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26 JANUARI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BH| OPR BERPOTENSI KEKAL JIKA KADAR INFLASI TERUS REDA| MS 22</a:t>
            </a:r>
            <a:endParaRPr/>
          </a:p>
        </p:txBody>
      </p:sp>
      <p:pic>
        <p:nvPicPr>
          <p:cNvPr id="431" name="Google Shape;431;p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782292" y="1434035"/>
            <a:ext cx="4671752" cy="53408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52"/>
          <p:cNvSpPr txBox="1"/>
          <p:nvPr>
            <p:ph type="title"/>
          </p:nvPr>
        </p:nvSpPr>
        <p:spPr>
          <a:xfrm>
            <a:off x="3920061" y="-16929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BERITA HARIAN</a:t>
            </a:r>
            <a:endParaRPr/>
          </a:p>
        </p:txBody>
      </p:sp>
      <p:sp>
        <p:nvSpPr>
          <p:cNvPr id="437" name="Google Shape;437;p52"/>
          <p:cNvSpPr txBox="1"/>
          <p:nvPr/>
        </p:nvSpPr>
        <p:spPr>
          <a:xfrm>
            <a:off x="3096627" y="762017"/>
            <a:ext cx="59182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26 JANUARI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BH| KONSEP MALAYSIA MADANI STRATEGI STABILKAN EKONOMI NEGARA| 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MS 23</a:t>
            </a:r>
            <a:endParaRPr/>
          </a:p>
        </p:txBody>
      </p:sp>
      <p:pic>
        <p:nvPicPr>
          <p:cNvPr id="438" name="Google Shape;438;p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76943" y="1586205"/>
            <a:ext cx="7144831" cy="52008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2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53"/>
          <p:cNvSpPr txBox="1"/>
          <p:nvPr>
            <p:ph type="title"/>
          </p:nvPr>
        </p:nvSpPr>
        <p:spPr>
          <a:xfrm>
            <a:off x="3920061" y="-16929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SINAR HARIAN</a:t>
            </a:r>
            <a:endParaRPr/>
          </a:p>
        </p:txBody>
      </p:sp>
      <p:sp>
        <p:nvSpPr>
          <p:cNvPr id="444" name="Google Shape;444;p53"/>
          <p:cNvSpPr txBox="1"/>
          <p:nvPr/>
        </p:nvSpPr>
        <p:spPr>
          <a:xfrm>
            <a:off x="3096627" y="762017"/>
            <a:ext cx="59182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26 JANUARI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SH| INDEKS HARGA PENGGUNA DIUNJUR 3.0 PERATUS| MS 30</a:t>
            </a:r>
            <a:endParaRPr/>
          </a:p>
        </p:txBody>
      </p:sp>
      <p:pic>
        <p:nvPicPr>
          <p:cNvPr id="445" name="Google Shape;445;p5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16284" y="1479665"/>
            <a:ext cx="5278581" cy="52952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54"/>
          <p:cNvSpPr txBox="1"/>
          <p:nvPr>
            <p:ph type="title"/>
          </p:nvPr>
        </p:nvSpPr>
        <p:spPr>
          <a:xfrm>
            <a:off x="3920061" y="-16929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BERITA HARIAN</a:t>
            </a:r>
            <a:endParaRPr/>
          </a:p>
        </p:txBody>
      </p:sp>
      <p:sp>
        <p:nvSpPr>
          <p:cNvPr id="451" name="Google Shape;451;p54"/>
          <p:cNvSpPr txBox="1"/>
          <p:nvPr/>
        </p:nvSpPr>
        <p:spPr>
          <a:xfrm>
            <a:off x="3096627" y="762017"/>
            <a:ext cx="59182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27 JANUARI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BH| KWSP FOKUS BINA SEMULA TABUNGAN PERSARAAN RAKYAT| MS 2</a:t>
            </a:r>
            <a:endParaRPr/>
          </a:p>
        </p:txBody>
      </p:sp>
      <p:pic>
        <p:nvPicPr>
          <p:cNvPr id="452" name="Google Shape;452;p5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80334" y="1623760"/>
            <a:ext cx="10431331" cy="36104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55"/>
          <p:cNvSpPr txBox="1"/>
          <p:nvPr>
            <p:ph type="title"/>
          </p:nvPr>
        </p:nvSpPr>
        <p:spPr>
          <a:xfrm>
            <a:off x="3920061" y="-16929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BERITA HARIAN</a:t>
            </a:r>
            <a:endParaRPr/>
          </a:p>
        </p:txBody>
      </p:sp>
      <p:sp>
        <p:nvSpPr>
          <p:cNvPr id="458" name="Google Shape;458;p55"/>
          <p:cNvSpPr txBox="1"/>
          <p:nvPr/>
        </p:nvSpPr>
        <p:spPr>
          <a:xfrm>
            <a:off x="3096627" y="762017"/>
            <a:ext cx="59182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27 JANUARI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BH| EKONOMI NEGARA KINI DALAM FASA PERTUMBUHAN| MS 2</a:t>
            </a:r>
            <a:endParaRPr/>
          </a:p>
        </p:txBody>
      </p:sp>
      <p:pic>
        <p:nvPicPr>
          <p:cNvPr id="459" name="Google Shape;459;p5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32388" y="1354848"/>
            <a:ext cx="7246677" cy="54449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3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56"/>
          <p:cNvSpPr txBox="1"/>
          <p:nvPr>
            <p:ph type="title"/>
          </p:nvPr>
        </p:nvSpPr>
        <p:spPr>
          <a:xfrm>
            <a:off x="3920061" y="-16929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BERITA HARIAN</a:t>
            </a:r>
            <a:endParaRPr/>
          </a:p>
        </p:txBody>
      </p:sp>
      <p:sp>
        <p:nvSpPr>
          <p:cNvPr id="465" name="Google Shape;465;p56"/>
          <p:cNvSpPr txBox="1"/>
          <p:nvPr/>
        </p:nvSpPr>
        <p:spPr>
          <a:xfrm>
            <a:off x="3096627" y="762017"/>
            <a:ext cx="59182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27 JANUARI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BH| RINGGIT MENGUKUH 4.0 PERATUS BULAN INI| MS 22</a:t>
            </a:r>
            <a:endParaRPr/>
          </a:p>
        </p:txBody>
      </p:sp>
      <p:pic>
        <p:nvPicPr>
          <p:cNvPr id="466" name="Google Shape;466;p5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14695" y="1421476"/>
            <a:ext cx="6282064" cy="53711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0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57"/>
          <p:cNvSpPr txBox="1"/>
          <p:nvPr>
            <p:ph type="title"/>
          </p:nvPr>
        </p:nvSpPr>
        <p:spPr>
          <a:xfrm>
            <a:off x="3920060" y="149455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SINAR HARIAN</a:t>
            </a:r>
            <a:endParaRPr/>
          </a:p>
        </p:txBody>
      </p:sp>
      <p:sp>
        <p:nvSpPr>
          <p:cNvPr id="472" name="Google Shape;472;p57"/>
          <p:cNvSpPr txBox="1"/>
          <p:nvPr/>
        </p:nvSpPr>
        <p:spPr>
          <a:xfrm>
            <a:off x="3129088" y="903662"/>
            <a:ext cx="5918200" cy="7511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30 JANUARI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BH| EKONOMI MALAYSIA DIJANGKA KEKAL BERDAYA TAHAN| MS 22</a:t>
            </a:r>
            <a:endParaRPr/>
          </a:p>
        </p:txBody>
      </p:sp>
      <p:pic>
        <p:nvPicPr>
          <p:cNvPr id="473" name="Google Shape;473;p5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29088" y="1657869"/>
            <a:ext cx="5973724" cy="49733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7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58"/>
          <p:cNvSpPr txBox="1"/>
          <p:nvPr>
            <p:ph type="title"/>
          </p:nvPr>
        </p:nvSpPr>
        <p:spPr>
          <a:xfrm>
            <a:off x="3900110" y="53050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BERITA HARIAN</a:t>
            </a:r>
            <a:endParaRPr/>
          </a:p>
        </p:txBody>
      </p:sp>
      <p:sp>
        <p:nvSpPr>
          <p:cNvPr id="479" name="Google Shape;479;p58"/>
          <p:cNvSpPr txBox="1"/>
          <p:nvPr/>
        </p:nvSpPr>
        <p:spPr>
          <a:xfrm>
            <a:off x="3136900" y="864654"/>
            <a:ext cx="59182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31 JANUARI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BH| KENAIKAN RINGGIT TURUNKAN INFLASI MAKANAN IMPORT| MS 20</a:t>
            </a:r>
            <a:endParaRPr/>
          </a:p>
        </p:txBody>
      </p:sp>
      <p:pic>
        <p:nvPicPr>
          <p:cNvPr id="480" name="Google Shape;480;p5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32994" y="1657869"/>
            <a:ext cx="8326012" cy="41630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4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59"/>
          <p:cNvSpPr txBox="1"/>
          <p:nvPr>
            <p:ph type="title"/>
          </p:nvPr>
        </p:nvSpPr>
        <p:spPr>
          <a:xfrm>
            <a:off x="3920061" y="-16929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SINAR HARIAN</a:t>
            </a:r>
            <a:endParaRPr/>
          </a:p>
        </p:txBody>
      </p:sp>
      <p:sp>
        <p:nvSpPr>
          <p:cNvPr id="486" name="Google Shape;486;p59"/>
          <p:cNvSpPr txBox="1"/>
          <p:nvPr/>
        </p:nvSpPr>
        <p:spPr>
          <a:xfrm>
            <a:off x="3096627" y="762017"/>
            <a:ext cx="59182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25 MEI 2022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SH| KOLEKSI WANG LAMA TAMBAH PENDAPATAN| MS 23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6"/>
          <p:cNvSpPr txBox="1"/>
          <p:nvPr>
            <p:ph type="title"/>
          </p:nvPr>
        </p:nvSpPr>
        <p:spPr>
          <a:xfrm>
            <a:off x="3809994" y="135472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BERITA HARIAN</a:t>
            </a:r>
            <a:endParaRPr/>
          </a:p>
        </p:txBody>
      </p:sp>
      <p:sp>
        <p:nvSpPr>
          <p:cNvPr id="113" name="Google Shape;113;p6"/>
          <p:cNvSpPr txBox="1"/>
          <p:nvPr/>
        </p:nvSpPr>
        <p:spPr>
          <a:xfrm>
            <a:off x="2986560" y="914418"/>
            <a:ext cx="59182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 MEI 2022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BH | Kadar Cukai ‘Dosa’ Mungkin Dinaikkan | MS 24 (sambungan)</a:t>
            </a:r>
            <a:endParaRPr/>
          </a:p>
        </p:txBody>
      </p:sp>
      <p:pic>
        <p:nvPicPr>
          <p:cNvPr id="114" name="Google Shape;114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10267" y="2100129"/>
            <a:ext cx="9033933" cy="21416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0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60"/>
          <p:cNvSpPr txBox="1"/>
          <p:nvPr>
            <p:ph type="title"/>
          </p:nvPr>
        </p:nvSpPr>
        <p:spPr>
          <a:xfrm>
            <a:off x="3920061" y="-16929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SINAR HARIAN</a:t>
            </a:r>
            <a:endParaRPr/>
          </a:p>
        </p:txBody>
      </p:sp>
      <p:sp>
        <p:nvSpPr>
          <p:cNvPr id="492" name="Google Shape;492;p60"/>
          <p:cNvSpPr txBox="1"/>
          <p:nvPr/>
        </p:nvSpPr>
        <p:spPr>
          <a:xfrm>
            <a:off x="3096627" y="762017"/>
            <a:ext cx="59182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25 MEI 2022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SH| KOLEKSI WANG LAMA TAMBAH PENDAPATAN| MS 23</a:t>
            </a:r>
            <a:endParaRPr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6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61"/>
          <p:cNvSpPr txBox="1"/>
          <p:nvPr>
            <p:ph type="title"/>
          </p:nvPr>
        </p:nvSpPr>
        <p:spPr>
          <a:xfrm>
            <a:off x="3920061" y="-16929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SINAR HARIAN</a:t>
            </a:r>
            <a:endParaRPr/>
          </a:p>
        </p:txBody>
      </p:sp>
      <p:sp>
        <p:nvSpPr>
          <p:cNvPr id="498" name="Google Shape;498;p61"/>
          <p:cNvSpPr txBox="1"/>
          <p:nvPr/>
        </p:nvSpPr>
        <p:spPr>
          <a:xfrm>
            <a:off x="3096627" y="762017"/>
            <a:ext cx="59182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25 MEI 2022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SH| KOLEKSI WANG LAMA TAMBAH PENDAPATAN| MS 23</a:t>
            </a:r>
            <a:endParaRPr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2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62"/>
          <p:cNvSpPr txBox="1"/>
          <p:nvPr>
            <p:ph type="title"/>
          </p:nvPr>
        </p:nvSpPr>
        <p:spPr>
          <a:xfrm>
            <a:off x="3920061" y="-16929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SINAR HARIAN</a:t>
            </a:r>
            <a:endParaRPr/>
          </a:p>
        </p:txBody>
      </p:sp>
      <p:sp>
        <p:nvSpPr>
          <p:cNvPr id="504" name="Google Shape;504;p62"/>
          <p:cNvSpPr txBox="1"/>
          <p:nvPr/>
        </p:nvSpPr>
        <p:spPr>
          <a:xfrm>
            <a:off x="3096627" y="762017"/>
            <a:ext cx="59182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25 MEI 2022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SH| KOLEKSI WANG LAMA TAMBAH PENDAPATAN| MS 23</a:t>
            </a:r>
            <a:endParaRPr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8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63"/>
          <p:cNvSpPr txBox="1"/>
          <p:nvPr>
            <p:ph type="title"/>
          </p:nvPr>
        </p:nvSpPr>
        <p:spPr>
          <a:xfrm>
            <a:off x="3920061" y="-16929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SINAR HARIAN</a:t>
            </a:r>
            <a:endParaRPr/>
          </a:p>
        </p:txBody>
      </p:sp>
      <p:sp>
        <p:nvSpPr>
          <p:cNvPr id="510" name="Google Shape;510;p63"/>
          <p:cNvSpPr txBox="1"/>
          <p:nvPr/>
        </p:nvSpPr>
        <p:spPr>
          <a:xfrm>
            <a:off x="3096627" y="762017"/>
            <a:ext cx="59182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25 MEI 2022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SH| KOLEKSI WANG LAMA TAMBAH PENDAPATAN| MS 23</a:t>
            </a:r>
            <a:endParaRPr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4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64"/>
          <p:cNvSpPr txBox="1"/>
          <p:nvPr>
            <p:ph type="title"/>
          </p:nvPr>
        </p:nvSpPr>
        <p:spPr>
          <a:xfrm>
            <a:off x="3920061" y="-16929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SINAR HARIAN</a:t>
            </a:r>
            <a:endParaRPr/>
          </a:p>
        </p:txBody>
      </p:sp>
      <p:sp>
        <p:nvSpPr>
          <p:cNvPr id="516" name="Google Shape;516;p64"/>
          <p:cNvSpPr txBox="1"/>
          <p:nvPr/>
        </p:nvSpPr>
        <p:spPr>
          <a:xfrm>
            <a:off x="3096627" y="762017"/>
            <a:ext cx="59182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25 MEI 2022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SH| KOLEKSI WANG LAMA TAMBAH PENDAPATAN| MS 23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7"/>
          <p:cNvSpPr txBox="1"/>
          <p:nvPr>
            <p:ph type="title"/>
          </p:nvPr>
        </p:nvSpPr>
        <p:spPr>
          <a:xfrm>
            <a:off x="3750733" y="135472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BERITA HARIAN</a:t>
            </a:r>
            <a:endParaRPr/>
          </a:p>
        </p:txBody>
      </p:sp>
      <p:sp>
        <p:nvSpPr>
          <p:cNvPr id="120" name="Google Shape;120;p7"/>
          <p:cNvSpPr txBox="1"/>
          <p:nvPr/>
        </p:nvSpPr>
        <p:spPr>
          <a:xfrm>
            <a:off x="2904067" y="949882"/>
            <a:ext cx="5698065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 MEI 2022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BH| IMF Beri Amaran 2023 Tahun Sukar Ekonomi Dunia| MS 24</a:t>
            </a:r>
            <a:endParaRPr/>
          </a:p>
        </p:txBody>
      </p:sp>
      <p:pic>
        <p:nvPicPr>
          <p:cNvPr id="121" name="Google Shape;121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80467" y="2265160"/>
            <a:ext cx="9431066" cy="28864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8"/>
          <p:cNvSpPr txBox="1"/>
          <p:nvPr>
            <p:ph type="title"/>
          </p:nvPr>
        </p:nvSpPr>
        <p:spPr>
          <a:xfrm>
            <a:off x="3809994" y="135472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SINAR HARIAN</a:t>
            </a:r>
            <a:endParaRPr/>
          </a:p>
        </p:txBody>
      </p:sp>
      <p:sp>
        <p:nvSpPr>
          <p:cNvPr id="127" name="Google Shape;127;p8"/>
          <p:cNvSpPr txBox="1"/>
          <p:nvPr/>
        </p:nvSpPr>
        <p:spPr>
          <a:xfrm>
            <a:off x="2986560" y="914418"/>
            <a:ext cx="59182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 JANUARI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SH| Kenaikan OPR  Dijangka Tidak Dapat Dielak| MS 29</a:t>
            </a:r>
            <a:endParaRPr/>
          </a:p>
        </p:txBody>
      </p:sp>
      <p:pic>
        <p:nvPicPr>
          <p:cNvPr id="128" name="Google Shape;128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03348" y="1712685"/>
            <a:ext cx="7985303" cy="49336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9"/>
          <p:cNvSpPr txBox="1"/>
          <p:nvPr>
            <p:ph type="title"/>
          </p:nvPr>
        </p:nvSpPr>
        <p:spPr>
          <a:xfrm>
            <a:off x="3268127" y="135472"/>
            <a:ext cx="493606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SINAR HARIAN</a:t>
            </a:r>
            <a:endParaRPr/>
          </a:p>
        </p:txBody>
      </p:sp>
      <p:sp>
        <p:nvSpPr>
          <p:cNvPr id="134" name="Google Shape;134;p9"/>
          <p:cNvSpPr txBox="1"/>
          <p:nvPr/>
        </p:nvSpPr>
        <p:spPr>
          <a:xfrm>
            <a:off x="2732552" y="914418"/>
            <a:ext cx="59182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 JANUARI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SH| Tingkatkan Daya Saing Serantau Dengan 5G| MS 5</a:t>
            </a:r>
            <a:endParaRPr/>
          </a:p>
        </p:txBody>
      </p:sp>
      <p:pic>
        <p:nvPicPr>
          <p:cNvPr id="135" name="Google Shape;135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31250" y="1813322"/>
            <a:ext cx="7912283" cy="47059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2022-05-11T07:58:36Z</dcterms:created>
  <dc:creator>Administrator</dc:creator>
</cp:coreProperties>
</file>