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56" roundtripDataSignature="AMtx7mjDdWAl8JSLcit2IXAlmmjjSNnuO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513117D2-AA09-4236-AAB4-90DA250B760C}">
  <a:tblStyle styleId="{513117D2-AA09-4236-AAB4-90DA250B760C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9EFF7"/>
          </a:solidFill>
        </a:fill>
      </a:tcStyle>
    </a:wholeTbl>
    <a:band1H>
      <a:tcTxStyle/>
      <a:tcStyle>
        <a:fill>
          <a:solidFill>
            <a:srgbClr val="D0DEEF"/>
          </a:solidFill>
        </a:fill>
      </a:tcStyle>
    </a:band1H>
    <a:band2H>
      <a:tcTxStyle/>
    </a:band2H>
    <a:band1V>
      <a:tcTxStyle/>
      <a:tcStyle>
        <a:fill>
          <a:solidFill>
            <a:srgbClr val="D0DEEF"/>
          </a:solidFill>
        </a:fill>
      </a:tcStyle>
    </a:band1V>
    <a:band2V>
      <a:tcTxStyle/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56" Type="http://customschemas.google.com/relationships/presentationmetadata" Target="meta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p2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" name="Google Shape;260;p2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2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p2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p3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" name="Google Shape;288;p3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5" name="Google Shape;295;p3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" name="Google Shape;302;p3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" name="Google Shape;309;p3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6" name="Google Shape;316;p3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3" name="Google Shape;323;p3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" name="Google Shape;330;p3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7" name="Google Shape;337;p3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4" name="Google Shape;344;p3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" name="Google Shape;351;p4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8" name="Google Shape;358;p4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5" name="Google Shape;365;p4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2" name="Google Shape;372;p4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9" name="Google Shape;379;p4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6" name="Google Shape;386;p4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3" name="Google Shape;393;p4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0" name="Google Shape;400;p4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7" name="Google Shape;407;p4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4" name="Google Shape;414;p4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1" name="Google Shape;421;p5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53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53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4" name="Google Shape;14;p5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5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5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6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62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6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6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6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63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63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6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6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6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5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5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5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5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5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5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55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6" name="Google Shape;26;p5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5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5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6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56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5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5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57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57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9" name="Google Shape;39;p57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57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57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5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5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5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5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5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5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5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5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5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5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6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60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60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6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6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6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61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61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61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6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6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6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5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5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5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5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5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.png"/><Relationship Id="rId4" Type="http://schemas.openxmlformats.org/officeDocument/2006/relationships/image" Target="../media/image2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7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4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3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5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7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6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8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0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1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1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2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4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3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3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5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7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7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5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8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38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4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9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0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39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4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1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4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4" name="Google Shape;84;p1"/>
          <p:cNvGraphicFramePr/>
          <p:nvPr/>
        </p:nvGraphicFramePr>
        <p:xfrm>
          <a:off x="2444302" y="82277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{513117D2-AA09-4236-AAB4-90DA250B760C}</a:tableStyleId>
              </a:tblPr>
              <a:tblGrid>
                <a:gridCol w="448725"/>
                <a:gridCol w="3500975"/>
                <a:gridCol w="1672175"/>
                <a:gridCol w="2277525"/>
              </a:tblGrid>
              <a:tr h="1991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BIL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TAJUK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TARIKH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SURATKHABAR</a:t>
                      </a:r>
                      <a:endParaRPr sz="1200" u="none" cap="none" strike="noStrike"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1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’BERSAHABAT’ DENGAN AI TINGKAT KEMAHIRAN PEKERJA KONVENSIONAL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 MEI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WUJUDKAN STRATEGI PERKUKUH IR 4.0 HADAPI GELOMBANG HABA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3 MEI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LARANGAN BAWA PERANTI PINTAR KE SEKOLAH ELAKKAN PDP TERGANGGU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5 MEI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4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..SAMBUNGAN..LARANGAN BAWA PERANTI PINTAR KE SEKOLAH ELAKKAN PDP TERGANGGU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5 MEI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5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WUJUDKAN KURIKULUM,SISTEM PENTAKSIRAN LAHIR INSAN RABBANI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5 MEI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577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6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MAHASISWA PERLU LEBIH MATANG,BUANG MENTALITI BUDAK SEKOLAH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5 MEI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7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HANYA ADA 85 HEKTAR HSK DI KUALA LUMPUR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5 MEI </a:t>
                      </a:r>
                      <a:r>
                        <a:rPr lang="en-US" sz="1200"/>
                        <a:t>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 sz="1200"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8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PERKASAKAN TVET UNTK GRADUAN BERSAING DENGAN TEKNOLOGI AI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5 MEI 2023</a:t>
                      </a:r>
                      <a:endParaRPr sz="1200"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SINAR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9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PELUANG RAKYAT LEBIH BERDAYA SAING DENGAN RANGKAIAN 5G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8 MEI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SINAR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10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USM DEDAH BAHAYA KETUM KEPADA PELAJAR SEKOLAH</a:t>
                      </a:r>
                      <a:endParaRPr sz="1200"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8 MEI2023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 sz="1200"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11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PELAJAR ISTIMEWA TERIMA AKAUN SIMPAN SSPN PRIME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8 MEI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SINAR HARIAN</a:t>
                      </a:r>
                      <a:endParaRPr sz="1200"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12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REVOLUSI AI : ROBOT GANTI MANUSIA?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9 MEI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SINAR HARIAN</a:t>
                      </a:r>
                      <a:endParaRPr sz="1200"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SEKTOR PERNIAGAAN DISASAR TAK GUNA PLASTIK PADA 2025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10 MEI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14</a:t>
                      </a:r>
                      <a:endParaRPr sz="1200"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SEDIA AKSES PENDIDIKAN TINGGI SAMA RATA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11 MEI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SINAR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15</a:t>
                      </a:r>
                      <a:endParaRPr sz="1200"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PERKAKASAN PENDIDIKAN GENERASI DIGITAL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11 MEI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SINAR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16</a:t>
                      </a:r>
                      <a:endParaRPr sz="1200"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EMPOWERING PUBLIC VARSITIES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11 MEI 2023</a:t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NEW STRAITS TIMES</a:t>
                      </a:r>
                      <a:endParaRPr/>
                    </a:p>
                  </a:txBody>
                  <a:tcPr marT="34300" marB="34300" marR="68575" marL="68575"/>
                </a:tc>
              </a:tr>
            </a:tbl>
          </a:graphicData>
        </a:graphic>
      </p:graphicFrame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0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142" name="Google Shape;142;p10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 MEI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BH|HANYA ADA 85 HEKTAR HSK DI KUALA LUMPUR| MS 3</a:t>
            </a:r>
            <a:endParaRPr/>
          </a:p>
        </p:txBody>
      </p:sp>
      <p:pic>
        <p:nvPicPr>
          <p:cNvPr id="143" name="Google Shape;143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1019" y="1662420"/>
            <a:ext cx="11569959" cy="51131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1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 HARIAN</a:t>
            </a:r>
            <a:endParaRPr/>
          </a:p>
        </p:txBody>
      </p:sp>
      <p:sp>
        <p:nvSpPr>
          <p:cNvPr id="149" name="Google Shape;149;p11"/>
          <p:cNvSpPr txBox="1"/>
          <p:nvPr/>
        </p:nvSpPr>
        <p:spPr>
          <a:xfrm>
            <a:off x="3136899" y="911306"/>
            <a:ext cx="6137729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 MEI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SH|PERKASAKAN TVET UNTK GRADUAN BERSAING DENGAN TEKNOLOGI AI| MS 2</a:t>
            </a:r>
            <a:endParaRPr/>
          </a:p>
        </p:txBody>
      </p:sp>
      <p:pic>
        <p:nvPicPr>
          <p:cNvPr id="150" name="Google Shape;150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2515" y="1662420"/>
            <a:ext cx="11112758" cy="44024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2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 HARIAN</a:t>
            </a:r>
            <a:endParaRPr/>
          </a:p>
        </p:txBody>
      </p:sp>
      <p:sp>
        <p:nvSpPr>
          <p:cNvPr id="156" name="Google Shape;156;p12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 MEI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SH|PELUANG RAKYAT LEBIH BERDAYA SAING DENGAN RANGKAIAN 5G| MS 13</a:t>
            </a:r>
            <a:endParaRPr/>
          </a:p>
        </p:txBody>
      </p:sp>
      <p:pic>
        <p:nvPicPr>
          <p:cNvPr id="157" name="Google Shape;157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11384" y="1662420"/>
            <a:ext cx="7763958" cy="48679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3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 HARIAN</a:t>
            </a:r>
            <a:endParaRPr/>
          </a:p>
        </p:txBody>
      </p:sp>
      <p:sp>
        <p:nvSpPr>
          <p:cNvPr id="163" name="Google Shape;163;p13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 MEI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BH|USM DEDAH BAHAYA KETUM KEPADA PELAJAR SEKOLAH| MS 23</a:t>
            </a:r>
            <a:endParaRPr/>
          </a:p>
        </p:txBody>
      </p:sp>
      <p:pic>
        <p:nvPicPr>
          <p:cNvPr id="164" name="Google Shape;164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36900" y="1649686"/>
            <a:ext cx="5997769" cy="50481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4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HARIAN</a:t>
            </a:r>
            <a:endParaRPr/>
          </a:p>
        </p:txBody>
      </p:sp>
      <p:sp>
        <p:nvSpPr>
          <p:cNvPr id="170" name="Google Shape;170;p14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 MEI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SH|PELAJAR ISTIMEWA TERIMA AKAUN SIMPAN SSPN PRIME| MS 21</a:t>
            </a:r>
            <a:endParaRPr/>
          </a:p>
        </p:txBody>
      </p:sp>
      <p:pic>
        <p:nvPicPr>
          <p:cNvPr id="171" name="Google Shape;171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94914" y="1662420"/>
            <a:ext cx="8202170" cy="483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5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 HARIAN</a:t>
            </a:r>
            <a:endParaRPr/>
          </a:p>
        </p:txBody>
      </p:sp>
      <p:sp>
        <p:nvSpPr>
          <p:cNvPr id="177" name="Google Shape;177;p15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 MEI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SH|REVOLUSI AI : ROBOT GANTI MANUSIA?| MS 16</a:t>
            </a:r>
            <a:endParaRPr/>
          </a:p>
        </p:txBody>
      </p:sp>
      <p:pic>
        <p:nvPicPr>
          <p:cNvPr id="178" name="Google Shape;178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41963" y="1557324"/>
            <a:ext cx="3716294" cy="5222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43551" y="1584791"/>
            <a:ext cx="4096675" cy="51952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6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185" name="Google Shape;185;p16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 MEI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BH|SEKTOR PERNIAGAAN DISASAR TAK GUNA PLASTIK PADA 2025| MS 5</a:t>
            </a:r>
            <a:endParaRPr/>
          </a:p>
        </p:txBody>
      </p:sp>
      <p:pic>
        <p:nvPicPr>
          <p:cNvPr id="186" name="Google Shape;186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83585" y="1662420"/>
            <a:ext cx="5224828" cy="47819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7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HARIAN</a:t>
            </a:r>
            <a:endParaRPr/>
          </a:p>
        </p:txBody>
      </p:sp>
      <p:sp>
        <p:nvSpPr>
          <p:cNvPr id="192" name="Google Shape;192;p17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 MEI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SH|SEDIA AKSES PENDIDIKAN TINGGI SAMA RATA| MS 8</a:t>
            </a:r>
            <a:endParaRPr/>
          </a:p>
        </p:txBody>
      </p:sp>
      <p:pic>
        <p:nvPicPr>
          <p:cNvPr id="193" name="Google Shape;193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23519" y="1730247"/>
            <a:ext cx="7944959" cy="41439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8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HARIAN</a:t>
            </a:r>
            <a:endParaRPr/>
          </a:p>
        </p:txBody>
      </p:sp>
      <p:sp>
        <p:nvSpPr>
          <p:cNvPr id="199" name="Google Shape;199;p18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 MEI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SH|PERKAKASAN PENDIDIKAN GENERASI DIGITAL| MS 21</a:t>
            </a:r>
            <a:endParaRPr/>
          </a:p>
        </p:txBody>
      </p:sp>
      <p:pic>
        <p:nvPicPr>
          <p:cNvPr id="200" name="Google Shape;200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18756" y="1728486"/>
            <a:ext cx="7954485" cy="4315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9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/>
              <a:t>NEW STRAITS TIMES</a:t>
            </a:r>
            <a:endParaRPr/>
          </a:p>
        </p:txBody>
      </p:sp>
      <p:sp>
        <p:nvSpPr>
          <p:cNvPr id="206" name="Google Shape;206;p19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 MEI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NST|EMPOWERING PUBLIC VARSITIES| MS 11</a:t>
            </a:r>
            <a:endParaRPr/>
          </a:p>
        </p:txBody>
      </p:sp>
      <p:pic>
        <p:nvPicPr>
          <p:cNvPr id="207" name="Google Shape;207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00110" y="1662420"/>
            <a:ext cx="4410000" cy="5053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9" name="Google Shape;89;p2"/>
          <p:cNvGraphicFramePr/>
          <p:nvPr/>
        </p:nvGraphicFramePr>
        <p:xfrm>
          <a:off x="2248359" y="166257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{513117D2-AA09-4236-AAB4-90DA250B760C}</a:tableStyleId>
              </a:tblPr>
              <a:tblGrid>
                <a:gridCol w="448725"/>
                <a:gridCol w="3500975"/>
                <a:gridCol w="1672175"/>
                <a:gridCol w="2277525"/>
              </a:tblGrid>
              <a:tr h="1991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BIL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TAJUK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TARIKH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SURAT</a:t>
                      </a:r>
                      <a:r>
                        <a:rPr lang="en-US" sz="1200"/>
                        <a:t>KHABAR</a:t>
                      </a:r>
                      <a:endParaRPr sz="1200"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17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AI MAY REPLACE 80 PER CENT OF JOBS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12 MEI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NEWS STRAITS TIMES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18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SCAMMERS MANFAAT KELEBIHAN AI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12 MEI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SINAR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19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PEKERJA, PELAJAR PERLU ADAPTASI AI ELAK “PENGANGGURAN TEKNOLOGI”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15 MEI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20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SIKAP GRADUAN, MAJIKAN PUNCA PENGANGGURAN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16 MEI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21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CADANG PROGRAM KRPPM-IGAR DI SETIAP NEGERI , KAMPUS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17 MEI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SINAR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577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22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JUMLAH PERMOHONAN MASUK KE POLITEKNIK, KOLEJ KOMUNITI SUSUT 12.8 PERATUS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17 MEI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SINAR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BERBALOI LALUI DETIK SUKAR COVID-19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17 MEI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SINAR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24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PHD BUKAN JAMINAN KERJA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22 MEI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25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PHD BUKAN JAMINAN KERJA..SAMBUNGAN..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22 MEI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4438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26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RAKYAT PERLU DITERAPKAN BELANJA IKUT KEPERLUAN BUKAN KEMAHUAN</a:t>
                      </a:r>
                      <a:endParaRPr sz="1200"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23 MEI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27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FAKTOR PERSEKITARAN PUNCA MEROKOK USIA MUDA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23 MEI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28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SIASAT ,TANGANI SEGERA ADUAN BULI DI SEKOLAH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24 MEI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29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ONLINE SEARCH TO MAKE UP LOST TIME WITH AI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24 MEI 2023</a:t>
                      </a:r>
                      <a:endParaRPr/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NEWS STRAITS TIMES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30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PERLU DAPAT PERINTAH MAHKAMAH</a:t>
                      </a:r>
                      <a:endParaRPr sz="1200"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24 MEI 2023</a:t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SINAR HARIAN</a:t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31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PERLU DAPAT PERINTAH MAHKAMAH..SAMBUNGAN</a:t>
                      </a:r>
                      <a:endParaRPr sz="1200"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24 MEI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SINAR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32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IMPAK SERANGAN SIBER DIJANGKA LEBIH BESAR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25 MEI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33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PAMERAN BUKA PELUANG IPT TEROKA BIDANG BAHARU TVET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25 MEI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</a:tbl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0"/>
          <p:cNvSpPr txBox="1"/>
          <p:nvPr>
            <p:ph type="title"/>
          </p:nvPr>
        </p:nvSpPr>
        <p:spPr>
          <a:xfrm>
            <a:off x="2929812" y="160192"/>
            <a:ext cx="6270171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NEWS STRAITS TIMES</a:t>
            </a:r>
            <a:endParaRPr/>
          </a:p>
        </p:txBody>
      </p:sp>
      <p:sp>
        <p:nvSpPr>
          <p:cNvPr id="213" name="Google Shape;213;p20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 MEI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NST|AI MAY REPLACE 80 PER CENT OF JOBS| MS 14</a:t>
            </a:r>
            <a:endParaRPr/>
          </a:p>
        </p:txBody>
      </p:sp>
      <p:pic>
        <p:nvPicPr>
          <p:cNvPr id="214" name="Google Shape;214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50387" y="1662420"/>
            <a:ext cx="6349596" cy="49933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1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HARIAN</a:t>
            </a:r>
            <a:endParaRPr/>
          </a:p>
        </p:txBody>
      </p:sp>
      <p:sp>
        <p:nvSpPr>
          <p:cNvPr id="220" name="Google Shape;220;p21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 MEI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SH|SCAMMERS MANFAAT KELEBIHAN AI| MS 17</a:t>
            </a:r>
            <a:endParaRPr/>
          </a:p>
        </p:txBody>
      </p:sp>
      <p:pic>
        <p:nvPicPr>
          <p:cNvPr id="221" name="Google Shape;221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85441" y="1558773"/>
            <a:ext cx="7821116" cy="4486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2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227" name="Google Shape;227;p22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 MEI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BH|PEKERJA, PELAJAR PERLU ADAPTASI AI ELAK “PENGANGGURAN TEKNOLOGI”| MS 11</a:t>
            </a:r>
            <a:endParaRPr/>
          </a:p>
        </p:txBody>
      </p:sp>
      <p:pic>
        <p:nvPicPr>
          <p:cNvPr id="228" name="Google Shape;228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40107" y="1662420"/>
            <a:ext cx="7554379" cy="1140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40107" y="2802477"/>
            <a:ext cx="7554379" cy="38631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3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235" name="Google Shape;235;p23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 MEI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BH|SIKAP GRADUAN, MAJIKAN PUNCA PENGANGGURAN| MS 13</a:t>
            </a:r>
            <a:endParaRPr/>
          </a:p>
        </p:txBody>
      </p:sp>
      <p:pic>
        <p:nvPicPr>
          <p:cNvPr id="236" name="Google Shape;236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07247" y="2178246"/>
            <a:ext cx="8364117" cy="3677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4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HARIAN</a:t>
            </a:r>
            <a:endParaRPr/>
          </a:p>
        </p:txBody>
      </p:sp>
      <p:sp>
        <p:nvSpPr>
          <p:cNvPr id="242" name="Google Shape;242;p24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 MEI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SH|CADANG PROGRAM KRPPM-IGAR DI SETIAP NEGERI , KAMPUS| MS 5</a:t>
            </a:r>
            <a:endParaRPr/>
          </a:p>
        </p:txBody>
      </p:sp>
      <p:pic>
        <p:nvPicPr>
          <p:cNvPr id="243" name="Google Shape;243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90056" y="1662420"/>
            <a:ext cx="4301833" cy="50508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5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HARIAN</a:t>
            </a:r>
            <a:endParaRPr/>
          </a:p>
        </p:txBody>
      </p:sp>
      <p:sp>
        <p:nvSpPr>
          <p:cNvPr id="249" name="Google Shape;249;p25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 MEI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SH|JUMLAH PERMOHONAN MASUK KE POLITEKNIK, KOLEJ KOMUNITI SUSUT 12.8 PERATUS| MS 27</a:t>
            </a:r>
            <a:endParaRPr/>
          </a:p>
        </p:txBody>
      </p:sp>
      <p:pic>
        <p:nvPicPr>
          <p:cNvPr id="250" name="Google Shape;250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92765" y="1757005"/>
            <a:ext cx="3806468" cy="49408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6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HARIAN</a:t>
            </a:r>
            <a:endParaRPr/>
          </a:p>
        </p:txBody>
      </p:sp>
      <p:sp>
        <p:nvSpPr>
          <p:cNvPr id="256" name="Google Shape;256;p26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 MEI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SH|BERBALOI LALUI DETIK SUKAR COVID-19| MS 27</a:t>
            </a:r>
            <a:endParaRPr/>
          </a:p>
        </p:txBody>
      </p:sp>
      <p:pic>
        <p:nvPicPr>
          <p:cNvPr id="257" name="Google Shape;257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15991" y="1807158"/>
            <a:ext cx="8421275" cy="4696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7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263" name="Google Shape;263;p27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 MEI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BH|PHD BUKAN JAMINAN KERJA| MS 22</a:t>
            </a:r>
            <a:endParaRPr/>
          </a:p>
        </p:txBody>
      </p:sp>
      <p:pic>
        <p:nvPicPr>
          <p:cNvPr id="264" name="Google Shape;264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6996" y="1548130"/>
            <a:ext cx="10030408" cy="49366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28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270" name="Google Shape;270;p28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 MEI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BH|PHD BUKAN JAMINAN KERJA..SAMBUNGAN..| MS 22</a:t>
            </a:r>
            <a:endParaRPr/>
          </a:p>
        </p:txBody>
      </p:sp>
      <p:pic>
        <p:nvPicPr>
          <p:cNvPr id="271" name="Google Shape;271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3853" y="1545390"/>
            <a:ext cx="11243388" cy="48180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29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277" name="Google Shape;277;p29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 MEI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BH|RAKYAT PERLU DITERAPKAN BELANJA IKUT KEPERLUAN BUKAN KEMAHUAN| MS 11</a:t>
            </a:r>
            <a:endParaRPr/>
          </a:p>
        </p:txBody>
      </p:sp>
      <p:pic>
        <p:nvPicPr>
          <p:cNvPr id="278" name="Google Shape;278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95739" y="1662420"/>
            <a:ext cx="10151706" cy="49063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4" name="Google Shape;94;p3"/>
          <p:cNvGraphicFramePr/>
          <p:nvPr/>
        </p:nvGraphicFramePr>
        <p:xfrm>
          <a:off x="2248678" y="54285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{513117D2-AA09-4236-AAB4-90DA250B760C}</a:tableStyleId>
              </a:tblPr>
              <a:tblGrid>
                <a:gridCol w="448425"/>
                <a:gridCol w="3500975"/>
                <a:gridCol w="1672175"/>
                <a:gridCol w="2277525"/>
              </a:tblGrid>
              <a:tr h="1991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BIL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TAJUK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TARIKH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SURAT</a:t>
                      </a:r>
                      <a:r>
                        <a:rPr lang="en-US" sz="1200"/>
                        <a:t>KHABAR</a:t>
                      </a:r>
                      <a:endParaRPr sz="1200"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34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TEKNOLOGI AI TAK BERUPAYA AMBIL ALIH BIDANG KEWARTAWANAN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26 MEI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35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MANFAAT PENGUASAAN IR 4.0 ELAK ANCAMAN ‘SCAMMER’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26 MEI 2023</a:t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36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KEPENTINGAN MEMBACA SAKSI KEGEMILANGAN TAMADUN ILMU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26 MEI 2023</a:t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37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KEPENTINGAN MEMBACA SAKSI KEGEMILANGAN TAMADUN ILMU..SAMBUNGAN..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26 MEI 2023</a:t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38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BENARKAH TEKNOLOGI AI JADIKAN MANUSIA MALAS?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26 MEI 2023</a:t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SINAR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577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39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BENARKAH TEKNOLOGI AI JADIKAN MANUSIA MALAS?..SAMBUNGAN..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26 MEI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SINAR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40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AI TIDAK BOLEH DIANGGAP MENCABAR TUHAN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26</a:t>
                      </a:r>
                      <a:r>
                        <a:rPr lang="en-US" sz="1200"/>
                        <a:t> MEI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SINAR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41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AI TIDAK BOLEH DIANGGAP MENCABAR TUHAN..SAMBUNGAN..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26</a:t>
                      </a:r>
                      <a:r>
                        <a:rPr lang="en-US" sz="1200"/>
                        <a:t> MEI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SINAR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42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PUPUK TABIAT MEMBACA ELAK KETAGIH MEDIA SOSIAL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29 MEI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SINAR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2939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43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KAJI PUNCA MASALAH, BUKAN ‘LEPASKAN’ BALIK KE SEKOLAH</a:t>
                      </a:r>
                      <a:endParaRPr sz="1200"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30 MEI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44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WUJUDKAN KERJASAMA UNIVERSITI INDUSTRI HASILKAN CIPTAAN AI UNIK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30 MEI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45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KURANG MINAT BIDANG STEM JEJAS KEPERLUAN TENAGA KERJA PAKAR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30 MEI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46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KEMENTERIAN TELITI DAKWAAN PELAJAR PELATIH TAK DIBAYAR ELAUN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31 MEI 2023</a:t>
                      </a:r>
                      <a:endParaRPr/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</a:tbl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0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284" name="Google Shape;284;p30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 MEI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BH|FAKTOR PERSEKITARAN PUNCA MEROKOK USIA MUDA| MS 13</a:t>
            </a:r>
            <a:endParaRPr/>
          </a:p>
        </p:txBody>
      </p:sp>
      <p:pic>
        <p:nvPicPr>
          <p:cNvPr id="285" name="Google Shape;285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384" y="1662421"/>
            <a:ext cx="10319657" cy="47658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31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291" name="Google Shape;291;p31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24 MEI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BH|SIASAT ,TANGANI SEGERA ADUAN BULI DI SEKOLAH| MS 13</a:t>
            </a:r>
            <a:endParaRPr/>
          </a:p>
        </p:txBody>
      </p:sp>
      <p:pic>
        <p:nvPicPr>
          <p:cNvPr id="292" name="Google Shape;292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75730" y="1662419"/>
            <a:ext cx="9441086" cy="46917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2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/>
              <a:t>NEW STRAITS TIMES</a:t>
            </a:r>
            <a:endParaRPr/>
          </a:p>
        </p:txBody>
      </p:sp>
      <p:sp>
        <p:nvSpPr>
          <p:cNvPr id="298" name="Google Shape;298;p32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24 MEI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NST|ONLINE SEARCH TO MAKE UP LOST TIME WITH AI| MS 13</a:t>
            </a:r>
            <a:endParaRPr/>
          </a:p>
        </p:txBody>
      </p:sp>
      <p:pic>
        <p:nvPicPr>
          <p:cNvPr id="299" name="Google Shape;299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71587" y="1576872"/>
            <a:ext cx="9648826" cy="4693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3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HARIAN</a:t>
            </a:r>
            <a:endParaRPr/>
          </a:p>
        </p:txBody>
      </p:sp>
      <p:sp>
        <p:nvSpPr>
          <p:cNvPr id="305" name="Google Shape;305;p33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24 MEI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SH|PERLU DAPAT PERINTAH MAHKAMAH| MS 3</a:t>
            </a:r>
            <a:endParaRPr/>
          </a:p>
        </p:txBody>
      </p:sp>
      <p:pic>
        <p:nvPicPr>
          <p:cNvPr id="306" name="Google Shape;306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95739" y="1662420"/>
            <a:ext cx="10338318" cy="46387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4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HARIAN</a:t>
            </a:r>
            <a:endParaRPr/>
          </a:p>
        </p:txBody>
      </p:sp>
      <p:sp>
        <p:nvSpPr>
          <p:cNvPr id="312" name="Google Shape;312;p34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24 MEI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SH|PERLU DAPAT PERINTAH MAHKAMAH..SAMBUNGAN..| MS 3</a:t>
            </a:r>
            <a:endParaRPr/>
          </a:p>
        </p:txBody>
      </p:sp>
      <p:pic>
        <p:nvPicPr>
          <p:cNvPr id="313" name="Google Shape;313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1135" y="1576872"/>
            <a:ext cx="10300996" cy="48519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35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319" name="Google Shape;319;p35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25 MEI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BH|IMPAK SERANGAN SIBER DIJANGKA LEBIH BESAR| MS 4</a:t>
            </a:r>
            <a:endParaRPr/>
          </a:p>
        </p:txBody>
      </p:sp>
      <p:pic>
        <p:nvPicPr>
          <p:cNvPr id="320" name="Google Shape;320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9837" y="1525408"/>
            <a:ext cx="10674219" cy="5015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6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326" name="Google Shape;326;p36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25 MEI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BH|PAMERAN BUKA PELUANG IPT TEROKA BIDANG BAHARU TVET| MS 6</a:t>
            </a:r>
            <a:endParaRPr/>
          </a:p>
        </p:txBody>
      </p:sp>
      <p:pic>
        <p:nvPicPr>
          <p:cNvPr id="327" name="Google Shape;327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7160" y="1662420"/>
            <a:ext cx="10832840" cy="45797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37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333" name="Google Shape;333;p37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26 MEI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BH|TEKNOLOGI AI TAK BERUPAYA AMBIL ALIH BIDANG KEWARTAWANAN| MS 8</a:t>
            </a:r>
            <a:endParaRPr/>
          </a:p>
        </p:txBody>
      </p:sp>
      <p:pic>
        <p:nvPicPr>
          <p:cNvPr id="334" name="Google Shape;334;p3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01012" y="1595535"/>
            <a:ext cx="10030408" cy="48145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38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340" name="Google Shape;340;p38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26 MEI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BH|MANFAAT PENGUASAAN IR 4.0 ELAK ANCAMAN ‘SCAMMER’| MS 11</a:t>
            </a:r>
            <a:endParaRPr/>
          </a:p>
        </p:txBody>
      </p:sp>
      <p:pic>
        <p:nvPicPr>
          <p:cNvPr id="341" name="Google Shape;341;p3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8416" y="1662420"/>
            <a:ext cx="10711543" cy="47103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39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347" name="Google Shape;347;p39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26 MEI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BH|KEPENTINGAN MEMBACA SAKSI KEGEMILANGAN TAMADUN ILMU| MS 25</a:t>
            </a:r>
            <a:endParaRPr/>
          </a:p>
        </p:txBody>
      </p:sp>
      <p:pic>
        <p:nvPicPr>
          <p:cNvPr id="348" name="Google Shape;348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6490" y="1539551"/>
            <a:ext cx="10842171" cy="51582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100" name="Google Shape;100;p4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 MEI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BH|’BERSAHABAT’ DENGAN AI TINGKAT KEMAHIRAN PEKERJA KONVENSIONAL| MS 11</a:t>
            </a:r>
            <a:endParaRPr/>
          </a:p>
        </p:txBody>
      </p:sp>
      <p:pic>
        <p:nvPicPr>
          <p:cNvPr id="101" name="Google Shape;101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4604" y="1662420"/>
            <a:ext cx="11756572" cy="50478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40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354" name="Google Shape;354;p40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26 MEI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BH|KEPENTINGAN MEMBACA SAKSI KEGEMILANGAN TAMADUN ILMU..SAMBUNGAN..| MS 25</a:t>
            </a:r>
            <a:endParaRPr/>
          </a:p>
        </p:txBody>
      </p:sp>
      <p:pic>
        <p:nvPicPr>
          <p:cNvPr id="355" name="Google Shape;355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1804" y="1735494"/>
            <a:ext cx="11112759" cy="48052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41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HARIAN</a:t>
            </a:r>
            <a:endParaRPr/>
          </a:p>
        </p:txBody>
      </p:sp>
      <p:sp>
        <p:nvSpPr>
          <p:cNvPr id="361" name="Google Shape;361;p41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26 MEI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SH|BENARKAH TEKNOLOGI AI JADIKAN MANUSIA MALAS?| MS 19</a:t>
            </a:r>
            <a:endParaRPr/>
          </a:p>
        </p:txBody>
      </p:sp>
      <p:pic>
        <p:nvPicPr>
          <p:cNvPr id="362" name="Google Shape;362;p4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9755" y="1595535"/>
            <a:ext cx="10916816" cy="48799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42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HARIAN</a:t>
            </a:r>
            <a:endParaRPr/>
          </a:p>
        </p:txBody>
      </p:sp>
      <p:sp>
        <p:nvSpPr>
          <p:cNvPr id="368" name="Google Shape;368;p42"/>
          <p:cNvSpPr txBox="1"/>
          <p:nvPr/>
        </p:nvSpPr>
        <p:spPr>
          <a:xfrm>
            <a:off x="3136900" y="911306"/>
            <a:ext cx="6380324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26 MEI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SH|BENARKAH TEKNOLOGI AI JADIKAN MANUSIA MALAS?...SAMBUNGAN..| MS 19</a:t>
            </a:r>
            <a:endParaRPr/>
          </a:p>
        </p:txBody>
      </p:sp>
      <p:pic>
        <p:nvPicPr>
          <p:cNvPr id="369" name="Google Shape;369;p4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9918" y="1576874"/>
            <a:ext cx="11184294" cy="48332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43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HARIAN</a:t>
            </a:r>
            <a:endParaRPr/>
          </a:p>
        </p:txBody>
      </p:sp>
      <p:sp>
        <p:nvSpPr>
          <p:cNvPr id="375" name="Google Shape;375;p43"/>
          <p:cNvSpPr txBox="1"/>
          <p:nvPr/>
        </p:nvSpPr>
        <p:spPr>
          <a:xfrm>
            <a:off x="3136900" y="911306"/>
            <a:ext cx="6380324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26 MEI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SH|AI TIDAK BOLEH DIANGGAP MENCABAR TUHAN|MS 20</a:t>
            </a:r>
            <a:endParaRPr/>
          </a:p>
        </p:txBody>
      </p:sp>
      <p:pic>
        <p:nvPicPr>
          <p:cNvPr id="376" name="Google Shape;376;p4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07706" y="1539551"/>
            <a:ext cx="9797143" cy="50012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44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HARIAN</a:t>
            </a:r>
            <a:endParaRPr/>
          </a:p>
        </p:txBody>
      </p:sp>
      <p:sp>
        <p:nvSpPr>
          <p:cNvPr id="382" name="Google Shape;382;p44"/>
          <p:cNvSpPr txBox="1"/>
          <p:nvPr/>
        </p:nvSpPr>
        <p:spPr>
          <a:xfrm>
            <a:off x="3136900" y="911306"/>
            <a:ext cx="6380324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26 MEI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SH|AI TIDAK BOLEH DIANGGAP MENCABAR TUHAN..SAMBUNGAN..|MS 20</a:t>
            </a:r>
            <a:endParaRPr/>
          </a:p>
        </p:txBody>
      </p:sp>
      <p:pic>
        <p:nvPicPr>
          <p:cNvPr id="383" name="Google Shape;383;p4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3143" y="1576872"/>
            <a:ext cx="10627567" cy="47679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45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HARIAN</a:t>
            </a:r>
            <a:endParaRPr/>
          </a:p>
        </p:txBody>
      </p:sp>
      <p:sp>
        <p:nvSpPr>
          <p:cNvPr id="389" name="Google Shape;389;p45"/>
          <p:cNvSpPr txBox="1"/>
          <p:nvPr/>
        </p:nvSpPr>
        <p:spPr>
          <a:xfrm>
            <a:off x="3136900" y="838937"/>
            <a:ext cx="6380324" cy="968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29 MEI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SH|PUPUK TABIAT MEMBACA ELAK KETAGIH MEDIA SOSIAL| MS 4</a:t>
            </a:r>
            <a:endParaRPr/>
          </a:p>
        </p:txBody>
      </p:sp>
      <p:pic>
        <p:nvPicPr>
          <p:cNvPr id="390" name="Google Shape;390;p4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33462" y="1662420"/>
            <a:ext cx="4245428" cy="50067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46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HARIAN</a:t>
            </a:r>
            <a:endParaRPr/>
          </a:p>
        </p:txBody>
      </p:sp>
      <p:sp>
        <p:nvSpPr>
          <p:cNvPr id="396" name="Google Shape;396;p46"/>
          <p:cNvSpPr txBox="1"/>
          <p:nvPr/>
        </p:nvSpPr>
        <p:spPr>
          <a:xfrm>
            <a:off x="3136900" y="911306"/>
            <a:ext cx="6380324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29 MEI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SH|7 ELEMEN PENTING BAGI PEREKA HIASAN DALAMAN|MS 22</a:t>
            </a:r>
            <a:endParaRPr/>
          </a:p>
        </p:txBody>
      </p:sp>
      <p:pic>
        <p:nvPicPr>
          <p:cNvPr id="397" name="Google Shape;397;p4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3655447" y="378833"/>
            <a:ext cx="4968187" cy="76697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47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403" name="Google Shape;403;p47"/>
          <p:cNvSpPr txBox="1"/>
          <p:nvPr/>
        </p:nvSpPr>
        <p:spPr>
          <a:xfrm>
            <a:off x="3127569" y="793930"/>
            <a:ext cx="6380324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30 MEI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BH|KAJI PUNCA MASALAH, BUKAN ‘LEPASKAN’ BALIK KE SEKOLAH|MS 2</a:t>
            </a:r>
            <a:endParaRPr/>
          </a:p>
        </p:txBody>
      </p:sp>
      <p:pic>
        <p:nvPicPr>
          <p:cNvPr id="404" name="Google Shape;404;p4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 rot="10800000">
            <a:off x="5186264" y="1545044"/>
            <a:ext cx="1819470" cy="52110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48"/>
          <p:cNvSpPr txBox="1"/>
          <p:nvPr>
            <p:ph type="title"/>
          </p:nvPr>
        </p:nvSpPr>
        <p:spPr>
          <a:xfrm>
            <a:off x="3900110" y="93976"/>
            <a:ext cx="4391779" cy="7177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410" name="Google Shape;410;p48"/>
          <p:cNvSpPr txBox="1"/>
          <p:nvPr/>
        </p:nvSpPr>
        <p:spPr>
          <a:xfrm>
            <a:off x="3089254" y="801435"/>
            <a:ext cx="6380324" cy="7177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30 MEI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BH|WUJUDKAN KERJASAMA UNIVERSITI INDUSTRI HASILKAN CIPTAAN AI UNIK|MS 12</a:t>
            </a:r>
            <a:endParaRPr/>
          </a:p>
        </p:txBody>
      </p:sp>
      <p:pic>
        <p:nvPicPr>
          <p:cNvPr id="411" name="Google Shape;411;p4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00110" y="1519221"/>
            <a:ext cx="4758613" cy="52448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49"/>
          <p:cNvSpPr txBox="1"/>
          <p:nvPr>
            <p:ph type="title"/>
          </p:nvPr>
        </p:nvSpPr>
        <p:spPr>
          <a:xfrm>
            <a:off x="3900110" y="15454"/>
            <a:ext cx="4391779" cy="8056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417" name="Google Shape;417;p49"/>
          <p:cNvSpPr txBox="1"/>
          <p:nvPr/>
        </p:nvSpPr>
        <p:spPr>
          <a:xfrm>
            <a:off x="3136900" y="737115"/>
            <a:ext cx="6380324" cy="9860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30 MEI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BH|KURANG MINAT BIDANG STEM JEJAS KEPERLUAN TENAGA KERJA PAKAR|MS 13</a:t>
            </a:r>
            <a:endParaRPr/>
          </a:p>
        </p:txBody>
      </p:sp>
      <p:pic>
        <p:nvPicPr>
          <p:cNvPr id="418" name="Google Shape;418;p4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66709" y="1520890"/>
            <a:ext cx="5817249" cy="51183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5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107" name="Google Shape;107;p5"/>
          <p:cNvSpPr txBox="1"/>
          <p:nvPr/>
        </p:nvSpPr>
        <p:spPr>
          <a:xfrm>
            <a:off x="3136900" y="911306"/>
            <a:ext cx="6044422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 MEI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BH|WUJUDKAN STRATEGI PERKUKUH IR 4.0 HADAPI GELOMBANG HABA| MS 11</a:t>
            </a:r>
            <a:endParaRPr/>
          </a:p>
        </p:txBody>
      </p:sp>
      <p:pic>
        <p:nvPicPr>
          <p:cNvPr id="108" name="Google Shape;108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3812" y="1567543"/>
            <a:ext cx="10814180" cy="50012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50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424" name="Google Shape;424;p50"/>
          <p:cNvSpPr txBox="1"/>
          <p:nvPr/>
        </p:nvSpPr>
        <p:spPr>
          <a:xfrm>
            <a:off x="3136900" y="911306"/>
            <a:ext cx="6380324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31 MEI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BH|KEMENTERIAN TELITI DAKWAAN PELAJAR PELATIH TAK DIBAYAR ELAUN|MS 4</a:t>
            </a:r>
            <a:endParaRPr/>
          </a:p>
        </p:txBody>
      </p:sp>
      <p:pic>
        <p:nvPicPr>
          <p:cNvPr id="425" name="Google Shape;425;p5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4940859" y="-111483"/>
            <a:ext cx="2772405" cy="70809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6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114" name="Google Shape;114;p6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 MEI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 |LARANGAN BAWA PERANTI PINTAR KE SEKOLAH ELAKKAN PDP TERGANGGU| MS 12</a:t>
            </a:r>
            <a:endParaRPr/>
          </a:p>
        </p:txBody>
      </p:sp>
      <p:pic>
        <p:nvPicPr>
          <p:cNvPr id="115" name="Google Shape;115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4123" y="1807158"/>
            <a:ext cx="11263751" cy="48503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7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121" name="Google Shape;121;p7"/>
          <p:cNvSpPr txBox="1"/>
          <p:nvPr/>
        </p:nvSpPr>
        <p:spPr>
          <a:xfrm>
            <a:off x="2896506" y="898881"/>
            <a:ext cx="6398986" cy="5815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7500" lnSpcReduction="20000"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 MEI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..SAMBUNGAN…BH |LARANGAN BAWA PERANTI PINTAR KE SEKOLAH ELAKKAN PDP TERGANGGU| MS 12</a:t>
            </a:r>
            <a:endParaRPr/>
          </a:p>
        </p:txBody>
      </p:sp>
      <p:pic>
        <p:nvPicPr>
          <p:cNvPr id="122" name="Google Shape;122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1845" y="1586203"/>
            <a:ext cx="11262049" cy="49732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8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128" name="Google Shape;128;p8"/>
          <p:cNvSpPr txBox="1"/>
          <p:nvPr/>
        </p:nvSpPr>
        <p:spPr>
          <a:xfrm>
            <a:off x="3136900" y="911306"/>
            <a:ext cx="6426978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 MEI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BH|WUJUDKAN KURIKULUM,SISTEM PENTAKSIRAN LAHIR INSAN RABBANI| MS 11 </a:t>
            </a:r>
            <a:endParaRPr/>
          </a:p>
        </p:txBody>
      </p:sp>
      <p:pic>
        <p:nvPicPr>
          <p:cNvPr id="129" name="Google Shape;129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7079" y="1576873"/>
            <a:ext cx="10458402" cy="51053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9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135" name="Google Shape;135;p9"/>
          <p:cNvSpPr txBox="1"/>
          <p:nvPr/>
        </p:nvSpPr>
        <p:spPr>
          <a:xfrm>
            <a:off x="3136900" y="911306"/>
            <a:ext cx="6287018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 MEI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BH|MAHASISWA PERLU LEBIH MATANG,BUANG MENTALITI BUDAK SEKOLAH| MS 13</a:t>
            </a:r>
            <a:endParaRPr/>
          </a:p>
        </p:txBody>
      </p:sp>
      <p:pic>
        <p:nvPicPr>
          <p:cNvPr id="136" name="Google Shape;136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620" y="1567543"/>
            <a:ext cx="11485983" cy="502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2023-04-11T00:27:44Z</dcterms:created>
  <dc:creator>Administrator</dc:creator>
</cp:coreProperties>
</file>