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ivirB6zUmS5xsKqy46GXZR0ILa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22C089-DE22-440F-954C-17278C15F7B5}">
  <a:tblStyle styleId="{BC22C089-DE22-440F-954C-17278C15F7B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0"/>
          <p:cNvSpPr/>
          <p:nvPr>
            <p:ph idx="2" type="pic"/>
          </p:nvPr>
        </p:nvSpPr>
        <p:spPr>
          <a:xfrm>
            <a:off x="5183188" y="987425"/>
            <a:ext cx="6172200" cy="4873625"/>
          </a:xfrm>
          <a:prstGeom prst="rect">
            <a:avLst/>
          </a:prstGeom>
          <a:noFill/>
          <a:ln>
            <a:noFill/>
          </a:ln>
        </p:spPr>
      </p:sp>
      <p:sp>
        <p:nvSpPr>
          <p:cNvPr id="64" name="Google Shape;64;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9.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image" Target="../media/image47.png"/><Relationship Id="rId6" Type="http://schemas.openxmlformats.org/officeDocument/2006/relationships/image" Target="../media/image36.png"/><Relationship Id="rId7"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8.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aphicFrame>
        <p:nvGraphicFramePr>
          <p:cNvPr id="84" name="Google Shape;84;p1"/>
          <p:cNvGraphicFramePr/>
          <p:nvPr/>
        </p:nvGraphicFramePr>
        <p:xfrm>
          <a:off x="2146041" y="78461"/>
          <a:ext cx="3000000" cy="3000000"/>
        </p:xfrm>
        <a:graphic>
          <a:graphicData uri="http://schemas.openxmlformats.org/drawingml/2006/table">
            <a:tbl>
              <a:tblPr bandRow="1" firstRow="1">
                <a:noFill/>
                <a:tableStyleId>{BC22C089-DE22-440F-954C-17278C15F7B5}</a:tableStyleId>
              </a:tblPr>
              <a:tblGrid>
                <a:gridCol w="457475"/>
                <a:gridCol w="3386450"/>
                <a:gridCol w="1846525"/>
                <a:gridCol w="2072625"/>
              </a:tblGrid>
              <a:tr h="250675">
                <a:tc>
                  <a:txBody>
                    <a:bodyPr/>
                    <a:lstStyle/>
                    <a:p>
                      <a:pPr indent="0" lvl="0" marL="0" marR="0" rtl="0" algn="ctr">
                        <a:spcBef>
                          <a:spcPts val="0"/>
                        </a:spcBef>
                        <a:spcAft>
                          <a:spcPts val="0"/>
                        </a:spcAft>
                        <a:buNone/>
                      </a:pPr>
                      <a:r>
                        <a:rPr lang="en-US" sz="1200" u="none" cap="none" strike="noStrike"/>
                        <a:t>BIL</a:t>
                      </a:r>
                      <a:endParaRPr/>
                    </a:p>
                  </a:txBody>
                  <a:tcPr marT="34300" marB="34300" marR="68575" marL="68575"/>
                </a:tc>
                <a:tc>
                  <a:txBody>
                    <a:bodyPr/>
                    <a:lstStyle/>
                    <a:p>
                      <a:pPr indent="0" lvl="0" marL="0" marR="0" rtl="0" algn="ctr">
                        <a:spcBef>
                          <a:spcPts val="0"/>
                        </a:spcBef>
                        <a:spcAft>
                          <a:spcPts val="0"/>
                        </a:spcAft>
                        <a:buNone/>
                      </a:pPr>
                      <a:r>
                        <a:rPr lang="en-US" sz="1200" u="none" cap="none" strike="noStrike"/>
                        <a:t>TAJUK</a:t>
                      </a:r>
                      <a:endParaRPr/>
                    </a:p>
                  </a:txBody>
                  <a:tcPr marT="34300" marB="34300" marR="68575" marL="68575"/>
                </a:tc>
                <a:tc>
                  <a:txBody>
                    <a:bodyPr/>
                    <a:lstStyle/>
                    <a:p>
                      <a:pPr indent="0" lvl="0" marL="0" marR="0" rtl="0" algn="ctr">
                        <a:spcBef>
                          <a:spcPts val="0"/>
                        </a:spcBef>
                        <a:spcAft>
                          <a:spcPts val="0"/>
                        </a:spcAft>
                        <a:buNone/>
                      </a:pPr>
                      <a:r>
                        <a:rPr lang="en-US" sz="1200" u="none" cap="none" strike="noStrike"/>
                        <a:t>TARIKH</a:t>
                      </a:r>
                      <a:endParaRPr/>
                    </a:p>
                  </a:txBody>
                  <a:tcPr marT="34300" marB="34300" marR="68575" marL="68575"/>
                </a:tc>
                <a:tc>
                  <a:txBody>
                    <a:bodyPr/>
                    <a:lstStyle/>
                    <a:p>
                      <a:pPr indent="0" lvl="0" marL="0" marR="0" rtl="0" algn="ctr">
                        <a:spcBef>
                          <a:spcPts val="0"/>
                        </a:spcBef>
                        <a:spcAft>
                          <a:spcPts val="0"/>
                        </a:spcAft>
                        <a:buNone/>
                      </a:pPr>
                      <a:r>
                        <a:rPr lang="en-US" sz="1200" u="none" cap="none" strike="noStrike"/>
                        <a:t>SURATKHABAR</a:t>
                      </a:r>
                      <a:endParaRPr sz="1200" u="none" cap="none" strike="noStrike"/>
                    </a:p>
                  </a:txBody>
                  <a:tcPr marT="34300" marB="34300" marR="68575" marL="68575"/>
                </a:tc>
              </a:tr>
              <a:tr h="432975">
                <a:tc>
                  <a:txBody>
                    <a:bodyPr/>
                    <a:lstStyle/>
                    <a:p>
                      <a:pPr indent="0" lvl="0" marL="0" marR="0" rtl="0" algn="ctr">
                        <a:spcBef>
                          <a:spcPts val="0"/>
                        </a:spcBef>
                        <a:spcAft>
                          <a:spcPts val="0"/>
                        </a:spcAft>
                        <a:buNone/>
                      </a:pPr>
                      <a:r>
                        <a:rPr lang="en-US" sz="1200" u="none" cap="none" strike="noStrike"/>
                        <a:t>1</a:t>
                      </a:r>
                      <a:endParaRPr/>
                    </a:p>
                  </a:txBody>
                  <a:tcPr marT="34300" marB="34300" marR="68575" marL="68575"/>
                </a:tc>
                <a:tc>
                  <a:txBody>
                    <a:bodyPr/>
                    <a:lstStyle/>
                    <a:p>
                      <a:pPr indent="0" lvl="0" marL="0" marR="0" rtl="0" algn="l">
                        <a:spcBef>
                          <a:spcPts val="0"/>
                        </a:spcBef>
                        <a:spcAft>
                          <a:spcPts val="0"/>
                        </a:spcAft>
                        <a:buNone/>
                      </a:pPr>
                      <a:r>
                        <a:rPr lang="en-US" sz="1200" u="none" cap="none" strike="noStrike"/>
                        <a:t>SYOR BIAYA PROGRAM TAJAAN PENGAJIAN PERCUMA GUNA DANA KHAS KPT </a:t>
                      </a:r>
                      <a:endParaRPr/>
                    </a:p>
                  </a:txBody>
                  <a:tcPr marT="34300" marB="34300" marR="68575" marL="68575"/>
                </a:tc>
                <a:tc>
                  <a:txBody>
                    <a:bodyPr/>
                    <a:lstStyle/>
                    <a:p>
                      <a:pPr indent="0" lvl="0" marL="0" marR="0" rtl="0" algn="ctr">
                        <a:spcBef>
                          <a:spcPts val="0"/>
                        </a:spcBef>
                        <a:spcAft>
                          <a:spcPts val="0"/>
                        </a:spcAft>
                        <a:buNone/>
                      </a:pPr>
                      <a:r>
                        <a:rPr lang="en-US" sz="1200"/>
                        <a:t>1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10050">
                <a:tc>
                  <a:txBody>
                    <a:bodyPr/>
                    <a:lstStyle/>
                    <a:p>
                      <a:pPr indent="0" lvl="0" marL="0" marR="0" rtl="0" algn="ctr">
                        <a:spcBef>
                          <a:spcPts val="0"/>
                        </a:spcBef>
                        <a:spcAft>
                          <a:spcPts val="0"/>
                        </a:spcAft>
                        <a:buNone/>
                      </a:pPr>
                      <a:r>
                        <a:rPr lang="en-US" sz="1200"/>
                        <a:t>2</a:t>
                      </a:r>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FIRMS ROPED IN TO FIX TVET TALENT MISMATCH</a:t>
                      </a:r>
                      <a:endParaRPr sz="1800"/>
                    </a:p>
                  </a:txBody>
                  <a:tcPr marT="34300" marB="34300" marR="68575" marL="68575"/>
                </a:tc>
                <a:tc>
                  <a:txBody>
                    <a:bodyPr/>
                    <a:lstStyle/>
                    <a:p>
                      <a:pPr indent="0" lvl="0" marL="0" marR="0" rtl="0" algn="ctr">
                        <a:spcBef>
                          <a:spcPts val="0"/>
                        </a:spcBef>
                        <a:spcAft>
                          <a:spcPts val="0"/>
                        </a:spcAft>
                        <a:buNone/>
                      </a:pPr>
                      <a:r>
                        <a:rPr lang="en-US" sz="1200"/>
                        <a:t>3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432975">
                <a:tc>
                  <a:txBody>
                    <a:bodyPr/>
                    <a:lstStyle/>
                    <a:p>
                      <a:pPr indent="0" lvl="0" marL="0" marR="0" rtl="0" algn="ctr">
                        <a:spcBef>
                          <a:spcPts val="0"/>
                        </a:spcBef>
                        <a:spcAft>
                          <a:spcPts val="0"/>
                        </a:spcAft>
                        <a:buNone/>
                      </a:pPr>
                      <a:r>
                        <a:rPr lang="en-US" sz="1200"/>
                        <a:t>3</a:t>
                      </a:r>
                      <a:endParaRPr/>
                    </a:p>
                  </a:txBody>
                  <a:tcPr marT="34300" marB="34300" marR="68575" marL="68575"/>
                </a:tc>
                <a:tc>
                  <a:txBody>
                    <a:bodyPr/>
                    <a:lstStyle/>
                    <a:p>
                      <a:pPr indent="0" lvl="0" marL="0" marR="0" rtl="0" algn="l">
                        <a:spcBef>
                          <a:spcPts val="0"/>
                        </a:spcBef>
                        <a:spcAft>
                          <a:spcPts val="0"/>
                        </a:spcAft>
                        <a:buNone/>
                      </a:pPr>
                      <a:r>
                        <a:rPr lang="en-US" sz="1200"/>
                        <a:t>KHALED CADANGKAN KERTAS PUTIH SAINS, TEKNOLOGI DAN INOVASI</a:t>
                      </a:r>
                      <a:endParaRPr sz="1200"/>
                    </a:p>
                  </a:txBody>
                  <a:tcPr marT="34300" marB="34300" marR="68575" marL="68575"/>
                </a:tc>
                <a:tc>
                  <a:txBody>
                    <a:bodyPr/>
                    <a:lstStyle/>
                    <a:p>
                      <a:pPr indent="0" lvl="0" marL="0" marR="0" rtl="0" algn="ctr">
                        <a:spcBef>
                          <a:spcPts val="0"/>
                        </a:spcBef>
                        <a:spcAft>
                          <a:spcPts val="0"/>
                        </a:spcAft>
                        <a:buNone/>
                      </a:pPr>
                      <a:r>
                        <a:rPr lang="en-US" sz="1200"/>
                        <a:t>3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432975">
                <a:tc>
                  <a:txBody>
                    <a:bodyPr/>
                    <a:lstStyle/>
                    <a:p>
                      <a:pPr indent="0" lvl="0" marL="0" marR="0" rtl="0" algn="ctr">
                        <a:spcBef>
                          <a:spcPts val="0"/>
                        </a:spcBef>
                        <a:spcAft>
                          <a:spcPts val="0"/>
                        </a:spcAft>
                        <a:buNone/>
                      </a:pPr>
                      <a:r>
                        <a:rPr lang="en-US" sz="1200"/>
                        <a:t>4</a:t>
                      </a:r>
                      <a:endParaRPr/>
                    </a:p>
                  </a:txBody>
                  <a:tcPr marT="34300" marB="34300" marR="68575" marL="68575"/>
                </a:tc>
                <a:tc>
                  <a:txBody>
                    <a:bodyPr/>
                    <a:lstStyle/>
                    <a:p>
                      <a:pPr indent="0" lvl="0" marL="0" marR="0" rtl="0" algn="l">
                        <a:spcBef>
                          <a:spcPts val="0"/>
                        </a:spcBef>
                        <a:spcAft>
                          <a:spcPts val="0"/>
                        </a:spcAft>
                        <a:buNone/>
                      </a:pPr>
                      <a:r>
                        <a:rPr lang="en-US" sz="1200"/>
                        <a:t>KPT GARISKAN 11 FOKUS DEPANI 2022</a:t>
                      </a:r>
                      <a:endParaRPr sz="1200"/>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3 JANUARI 2023</a:t>
                      </a:r>
                      <a:endParaRPr b="0" i="0" sz="1200" u="none" cap="none" strike="noStrike">
                        <a:solidFill>
                          <a:srgbClr val="000000"/>
                        </a:solidFill>
                        <a:latin typeface="Calibri"/>
                        <a:ea typeface="Calibri"/>
                        <a:cs typeface="Calibri"/>
                        <a:sym typeface="Calibri"/>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a:p>
                    <a:p>
                      <a:pPr indent="0" lvl="0" marL="0" marR="0" rtl="0" algn="ctr">
                        <a:spcBef>
                          <a:spcPts val="0"/>
                        </a:spcBef>
                        <a:spcAft>
                          <a:spcPts val="0"/>
                        </a:spcAft>
                        <a:buNone/>
                      </a:pPr>
                      <a:r>
                        <a:t/>
                      </a:r>
                      <a:endParaRPr sz="1200"/>
                    </a:p>
                  </a:txBody>
                  <a:tcPr marT="34300" marB="34300" marR="68575" marL="68575"/>
                </a:tc>
              </a:tr>
              <a:tr h="432975">
                <a:tc>
                  <a:txBody>
                    <a:bodyPr/>
                    <a:lstStyle/>
                    <a:p>
                      <a:pPr indent="0" lvl="0" marL="0" marR="0" rtl="0" algn="ctr">
                        <a:spcBef>
                          <a:spcPts val="0"/>
                        </a:spcBef>
                        <a:spcAft>
                          <a:spcPts val="0"/>
                        </a:spcAft>
                        <a:buNone/>
                      </a:pPr>
                      <a:r>
                        <a:rPr lang="en-US" sz="1200"/>
                        <a:t>5</a:t>
                      </a:r>
                      <a:endParaRPr/>
                    </a:p>
                  </a:txBody>
                  <a:tcPr marT="34300" marB="34300" marR="68575" marL="68575"/>
                </a:tc>
                <a:tc>
                  <a:txBody>
                    <a:bodyPr/>
                    <a:lstStyle/>
                    <a:p>
                      <a:pPr indent="0" lvl="0" marL="0" marR="0" rtl="0" algn="l">
                        <a:spcBef>
                          <a:spcPts val="0"/>
                        </a:spcBef>
                        <a:spcAft>
                          <a:spcPts val="0"/>
                        </a:spcAft>
                        <a:buNone/>
                      </a:pPr>
                      <a:r>
                        <a:rPr lang="en-US" sz="1200"/>
                        <a:t>JANGAN SAMPAI GURAUAN BERBAUR LUCAH JADI BUDAYA</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10050">
                <a:tc>
                  <a:txBody>
                    <a:bodyPr/>
                    <a:lstStyle/>
                    <a:p>
                      <a:pPr indent="0" lvl="0" marL="0" marR="0" rtl="0" algn="ctr">
                        <a:spcBef>
                          <a:spcPts val="0"/>
                        </a:spcBef>
                        <a:spcAft>
                          <a:spcPts val="0"/>
                        </a:spcAft>
                        <a:buNone/>
                      </a:pPr>
                      <a:r>
                        <a:rPr lang="en-US" sz="1200"/>
                        <a:t>6</a:t>
                      </a:r>
                      <a:endParaRPr/>
                    </a:p>
                  </a:txBody>
                  <a:tcPr marT="34300" marB="34300" marR="68575" marL="68575"/>
                </a:tc>
                <a:tc>
                  <a:txBody>
                    <a:bodyPr/>
                    <a:lstStyle/>
                    <a:p>
                      <a:pPr indent="0" lvl="0" marL="0" marR="0" rtl="0" algn="l">
                        <a:spcBef>
                          <a:spcPts val="0"/>
                        </a:spcBef>
                        <a:spcAft>
                          <a:spcPts val="0"/>
                        </a:spcAft>
                        <a:buNone/>
                      </a:pPr>
                      <a:r>
                        <a:rPr lang="en-US" sz="1200"/>
                        <a:t>WARKAH DARI KOTA LONDON</a:t>
                      </a:r>
                      <a:endParaRPr sz="1200"/>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310050">
                <a:tc>
                  <a:txBody>
                    <a:bodyPr/>
                    <a:lstStyle/>
                    <a:p>
                      <a:pPr indent="0" lvl="0" marL="0" marR="0" rtl="0" algn="ctr">
                        <a:spcBef>
                          <a:spcPts val="0"/>
                        </a:spcBef>
                        <a:spcAft>
                          <a:spcPts val="0"/>
                        </a:spcAft>
                        <a:buNone/>
                      </a:pPr>
                      <a:r>
                        <a:rPr lang="en-US" sz="1200"/>
                        <a:t>7</a:t>
                      </a:r>
                      <a:endParaRPr/>
                    </a:p>
                  </a:txBody>
                  <a:tcPr marT="34300" marB="34300" marR="68575" marL="68575"/>
                </a:tc>
                <a:tc>
                  <a:txBody>
                    <a:bodyPr/>
                    <a:lstStyle/>
                    <a:p>
                      <a:pPr indent="0" lvl="0" marL="0" marR="0" rtl="0" algn="l">
                        <a:spcBef>
                          <a:spcPts val="0"/>
                        </a:spcBef>
                        <a:spcAft>
                          <a:spcPts val="0"/>
                        </a:spcAft>
                        <a:buNone/>
                      </a:pPr>
                      <a:r>
                        <a:rPr lang="en-US" sz="1200"/>
                        <a:t>PELUANG KERJA SEMAKIN MENGECIL</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432975">
                <a:tc>
                  <a:txBody>
                    <a:bodyPr/>
                    <a:lstStyle/>
                    <a:p>
                      <a:pPr indent="0" lvl="0" marL="0" marR="0" rtl="0" algn="ctr">
                        <a:spcBef>
                          <a:spcPts val="0"/>
                        </a:spcBef>
                        <a:spcAft>
                          <a:spcPts val="0"/>
                        </a:spcAft>
                        <a:buNone/>
                      </a:pPr>
                      <a:r>
                        <a:rPr lang="en-US" sz="1200"/>
                        <a:t>8</a:t>
                      </a:r>
                      <a:endParaRPr/>
                    </a:p>
                  </a:txBody>
                  <a:tcPr marT="34300" marB="34300" marR="68575" marL="68575"/>
                </a:tc>
                <a:tc>
                  <a:txBody>
                    <a:bodyPr/>
                    <a:lstStyle/>
                    <a:p>
                      <a:pPr indent="0" lvl="0" marL="0" marR="0" rtl="0" algn="l">
                        <a:spcBef>
                          <a:spcPts val="0"/>
                        </a:spcBef>
                        <a:spcAft>
                          <a:spcPts val="0"/>
                        </a:spcAft>
                        <a:buNone/>
                      </a:pPr>
                      <a:r>
                        <a:rPr lang="en-US" sz="1200"/>
                        <a:t>AZAZ TEAM’ JUARAI PERTANDINGAN BAHASA INGGERIS</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432975">
                <a:tc>
                  <a:txBody>
                    <a:bodyPr/>
                    <a:lstStyle/>
                    <a:p>
                      <a:pPr indent="0" lvl="0" marL="0" marR="0" rtl="0" algn="ctr">
                        <a:spcBef>
                          <a:spcPts val="0"/>
                        </a:spcBef>
                        <a:spcAft>
                          <a:spcPts val="0"/>
                        </a:spcAft>
                        <a:buNone/>
                      </a:pPr>
                      <a:r>
                        <a:rPr lang="en-US" sz="1200"/>
                        <a:t>9</a:t>
                      </a:r>
                      <a:endParaRPr/>
                    </a:p>
                  </a:txBody>
                  <a:tcPr marT="34300" marB="34300" marR="68575" marL="68575"/>
                </a:tc>
                <a:tc>
                  <a:txBody>
                    <a:bodyPr/>
                    <a:lstStyle/>
                    <a:p>
                      <a:pPr indent="0" lvl="0" marL="0" marR="0" rtl="0" algn="l">
                        <a:spcBef>
                          <a:spcPts val="0"/>
                        </a:spcBef>
                        <a:spcAft>
                          <a:spcPts val="0"/>
                        </a:spcAft>
                        <a:buNone/>
                      </a:pPr>
                      <a:r>
                        <a:rPr lang="en-US" sz="1200"/>
                        <a:t>MEMACU MALAYSIA DENGAN RAHMAH</a:t>
                      </a:r>
                      <a:endParaRPr sz="1200"/>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432975">
                <a:tc>
                  <a:txBody>
                    <a:bodyPr/>
                    <a:lstStyle/>
                    <a:p>
                      <a:pPr indent="0" lvl="0" marL="0" marR="0" rtl="0" algn="ctr">
                        <a:spcBef>
                          <a:spcPts val="0"/>
                        </a:spcBef>
                        <a:spcAft>
                          <a:spcPts val="0"/>
                        </a:spcAft>
                        <a:buNone/>
                      </a:pPr>
                      <a:r>
                        <a:rPr lang="en-US" sz="1200"/>
                        <a:t>10</a:t>
                      </a:r>
                      <a:endParaRPr/>
                    </a:p>
                  </a:txBody>
                  <a:tcPr marT="34300" marB="34300" marR="68575" marL="68575"/>
                </a:tc>
                <a:tc>
                  <a:txBody>
                    <a:bodyPr/>
                    <a:lstStyle/>
                    <a:p>
                      <a:pPr indent="0" lvl="0" marL="0" marR="0" rtl="0" algn="l">
                        <a:spcBef>
                          <a:spcPts val="0"/>
                        </a:spcBef>
                        <a:spcAft>
                          <a:spcPts val="0"/>
                        </a:spcAft>
                        <a:buNone/>
                      </a:pPr>
                      <a:r>
                        <a:rPr lang="en-US" sz="1200"/>
                        <a:t>GRADUAN PASCA COVID-19 MILIKI NILAI TAMBAH KEMAHIRAN TERKINI</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420550">
                <a:tc>
                  <a:txBody>
                    <a:bodyPr/>
                    <a:lstStyle/>
                    <a:p>
                      <a:pPr indent="0" lvl="0" marL="0" marR="0" rtl="0" algn="ctr">
                        <a:spcBef>
                          <a:spcPts val="0"/>
                        </a:spcBef>
                        <a:spcAft>
                          <a:spcPts val="0"/>
                        </a:spcAft>
                        <a:buNone/>
                      </a:pPr>
                      <a:r>
                        <a:rPr lang="en-US" sz="1200"/>
                        <a:t>11</a:t>
                      </a:r>
                      <a:endParaRPr/>
                    </a:p>
                  </a:txBody>
                  <a:tcPr marT="34300" marB="34300" marR="68575" marL="68575"/>
                </a:tc>
                <a:tc>
                  <a:txBody>
                    <a:bodyPr/>
                    <a:lstStyle/>
                    <a:p>
                      <a:pPr indent="0" lvl="0" marL="0" marR="0" rtl="0" algn="l">
                        <a:spcBef>
                          <a:spcPts val="0"/>
                        </a:spcBef>
                        <a:spcAft>
                          <a:spcPts val="0"/>
                        </a:spcAft>
                        <a:buNone/>
                      </a:pPr>
                      <a:r>
                        <a:rPr lang="en-US" sz="1200"/>
                        <a:t>PEMERKASAAN EKONOMI GIG LAHIR BELIA KALIS CABARAN</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a:p>
                    <a:p>
                      <a:pPr indent="0" lvl="0" marL="0" marR="0" rtl="0" algn="ctr">
                        <a:spcBef>
                          <a:spcPts val="0"/>
                        </a:spcBef>
                        <a:spcAft>
                          <a:spcPts val="0"/>
                        </a:spcAft>
                        <a:buNone/>
                      </a:pPr>
                      <a:r>
                        <a:t/>
                      </a:r>
                      <a:endParaRPr sz="1200"/>
                    </a:p>
                  </a:txBody>
                  <a:tcPr marT="34300" marB="34300" marR="68575" marL="68575"/>
                </a:tc>
              </a:tr>
              <a:tr h="420550">
                <a:tc>
                  <a:txBody>
                    <a:bodyPr/>
                    <a:lstStyle/>
                    <a:p>
                      <a:pPr indent="0" lvl="0" marL="0" marR="0" rtl="0" algn="ctr">
                        <a:spcBef>
                          <a:spcPts val="0"/>
                        </a:spcBef>
                        <a:spcAft>
                          <a:spcPts val="0"/>
                        </a:spcAft>
                        <a:buNone/>
                      </a:pPr>
                      <a:r>
                        <a:rPr lang="en-US" sz="1200"/>
                        <a:t>12</a:t>
                      </a:r>
                      <a:endParaRPr/>
                    </a:p>
                  </a:txBody>
                  <a:tcPr marT="34300" marB="34300" marR="68575" marL="68575"/>
                </a:tc>
                <a:tc>
                  <a:txBody>
                    <a:bodyPr/>
                    <a:lstStyle/>
                    <a:p>
                      <a:pPr indent="0" lvl="0" marL="0" marR="0" rtl="0" algn="l">
                        <a:spcBef>
                          <a:spcPts val="0"/>
                        </a:spcBef>
                        <a:spcAft>
                          <a:spcPts val="0"/>
                        </a:spcAft>
                        <a:buNone/>
                      </a:pPr>
                      <a:r>
                        <a:rPr lang="en-US" sz="1200"/>
                        <a:t>RUSSIA TAWAR 20 BIASISWA UNTUK PELAJAR MALAYSIA</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 FEBRUARI 2023</a:t>
                      </a:r>
                      <a:endParaRPr/>
                    </a:p>
                  </a:txBody>
                  <a:tcPr marT="34300" marB="34300" marR="68575" marL="68575"/>
                </a:tc>
                <a:tc>
                  <a:txBody>
                    <a:bodyPr/>
                    <a:lstStyle/>
                    <a:p>
                      <a:pPr indent="0" lvl="0" marL="0" marR="0" rtl="0" algn="ctr">
                        <a:spcBef>
                          <a:spcPts val="0"/>
                        </a:spcBef>
                        <a:spcAft>
                          <a:spcPts val="0"/>
                        </a:spcAft>
                        <a:buNone/>
                      </a:pPr>
                      <a:r>
                        <a:rPr lang="en-US" sz="1200"/>
                        <a:t>BERITA</a:t>
                      </a:r>
                      <a:r>
                        <a:rPr lang="en-US" sz="1200"/>
                        <a:t> HARIAN</a:t>
                      </a:r>
                      <a:endParaRPr sz="1200"/>
                    </a:p>
                  </a:txBody>
                  <a:tcPr marT="34300" marB="34300" marR="68575" marL="68575"/>
                </a:tc>
              </a:tr>
              <a:tr h="310050">
                <a:tc>
                  <a:txBody>
                    <a:bodyPr/>
                    <a:lstStyle/>
                    <a:p>
                      <a:pPr indent="0" lvl="0" marL="0" marR="0" rtl="0" algn="ctr">
                        <a:spcBef>
                          <a:spcPts val="0"/>
                        </a:spcBef>
                        <a:spcAft>
                          <a:spcPts val="0"/>
                        </a:spcAft>
                        <a:buNone/>
                      </a:pPr>
                      <a:r>
                        <a:rPr lang="en-US" sz="1200"/>
                        <a:t>13</a:t>
                      </a:r>
                      <a:endParaRPr/>
                    </a:p>
                  </a:txBody>
                  <a:tcPr marT="34300" marB="34300" marR="68575" marL="68575"/>
                </a:tc>
                <a:tc>
                  <a:txBody>
                    <a:bodyPr/>
                    <a:lstStyle/>
                    <a:p>
                      <a:pPr indent="0" lvl="0" marL="0" marR="0" rtl="0" algn="l">
                        <a:spcBef>
                          <a:spcPts val="0"/>
                        </a:spcBef>
                        <a:spcAft>
                          <a:spcPts val="0"/>
                        </a:spcAft>
                        <a:buNone/>
                      </a:pPr>
                      <a:r>
                        <a:rPr lang="en-US" sz="1200"/>
                        <a:t>PERLUNYA PENSTRUKTURAN SEMULA TVET</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416225">
                <a:tc>
                  <a:txBody>
                    <a:bodyPr/>
                    <a:lstStyle/>
                    <a:p>
                      <a:pPr indent="0" lvl="0" marL="0" marR="0" rtl="0" algn="ctr">
                        <a:spcBef>
                          <a:spcPts val="0"/>
                        </a:spcBef>
                        <a:spcAft>
                          <a:spcPts val="0"/>
                        </a:spcAft>
                        <a:buNone/>
                      </a:pPr>
                      <a:r>
                        <a:rPr lang="en-US" sz="1200"/>
                        <a:t>14</a:t>
                      </a:r>
                      <a:endParaRPr/>
                    </a:p>
                  </a:txBody>
                  <a:tcPr marT="34300" marB="34300" marR="68575" marL="68575"/>
                </a:tc>
                <a:tc>
                  <a:txBody>
                    <a:bodyPr/>
                    <a:lstStyle/>
                    <a:p>
                      <a:pPr indent="0" lvl="0" marL="0" marR="0" rtl="0" algn="l">
                        <a:spcBef>
                          <a:spcPts val="0"/>
                        </a:spcBef>
                        <a:spcAft>
                          <a:spcPts val="0"/>
                        </a:spcAft>
                        <a:buNone/>
                      </a:pPr>
                      <a:r>
                        <a:rPr lang="en-US" sz="1200"/>
                        <a:t>SEKRETARIAT SELARAS PERTINDIHAN KURSUS DI PUSAT TVET</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a:p>
                  </a:txBody>
                  <a:tcPr marT="34300" marB="34300" marR="68575" marL="68575"/>
                </a:tc>
              </a:tr>
              <a:tr h="420550">
                <a:tc>
                  <a:txBody>
                    <a:bodyPr/>
                    <a:lstStyle/>
                    <a:p>
                      <a:pPr indent="0" lvl="0" marL="0" marR="0" rtl="0" algn="ctr">
                        <a:spcBef>
                          <a:spcPts val="0"/>
                        </a:spcBef>
                        <a:spcAft>
                          <a:spcPts val="0"/>
                        </a:spcAft>
                        <a:buNone/>
                      </a:pPr>
                      <a:r>
                        <a:rPr lang="en-US" sz="1200"/>
                        <a:t>15</a:t>
                      </a:r>
                      <a:endParaRPr/>
                    </a:p>
                  </a:txBody>
                  <a:tcPr marT="34300" marB="34300" marR="68575" marL="68575"/>
                </a:tc>
                <a:tc>
                  <a:txBody>
                    <a:bodyPr/>
                    <a:lstStyle/>
                    <a:p>
                      <a:pPr indent="0" lvl="0" marL="0" marR="0" rtl="0" algn="l">
                        <a:spcBef>
                          <a:spcPts val="0"/>
                        </a:spcBef>
                        <a:spcAft>
                          <a:spcPts val="0"/>
                        </a:spcAft>
                        <a:buNone/>
                      </a:pPr>
                      <a:r>
                        <a:rPr lang="en-US" sz="1200"/>
                        <a:t>DAKWAAN MASUK POLITEKNIK TAK IKUT PROSEDUR DISIASAT</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a:t>
                      </a:r>
                      <a:r>
                        <a:rPr lang="en-US" sz="1200"/>
                        <a:t> HARIAN</a:t>
                      </a:r>
                      <a:endParaRPr sz="1200"/>
                    </a:p>
                    <a:p>
                      <a:pPr indent="0" lvl="0" marL="0" marR="0" rtl="0" algn="ctr">
                        <a:spcBef>
                          <a:spcPts val="0"/>
                        </a:spcBef>
                        <a:spcAft>
                          <a:spcPts val="0"/>
                        </a:spcAft>
                        <a:buNone/>
                      </a:pPr>
                      <a:r>
                        <a:t/>
                      </a:r>
                      <a:endParaRPr sz="1200"/>
                    </a:p>
                  </a:txBody>
                  <a:tcPr marT="34300" marB="34300" marR="68575" marL="68575"/>
                </a:tc>
              </a:tr>
              <a:tr h="243475">
                <a:tc>
                  <a:txBody>
                    <a:bodyPr/>
                    <a:lstStyle/>
                    <a:p>
                      <a:pPr indent="0" lvl="0" marL="0" marR="0" rtl="0" algn="ctr">
                        <a:spcBef>
                          <a:spcPts val="0"/>
                        </a:spcBef>
                        <a:spcAft>
                          <a:spcPts val="0"/>
                        </a:spcAft>
                        <a:buNone/>
                      </a:pPr>
                      <a:r>
                        <a:rPr lang="en-US" sz="1200"/>
                        <a:t>16</a:t>
                      </a:r>
                      <a:endParaRPr/>
                    </a:p>
                  </a:txBody>
                  <a:tcPr marT="34300" marB="34300" marR="68575" marL="68575"/>
                </a:tc>
                <a:tc>
                  <a:txBody>
                    <a:bodyPr/>
                    <a:lstStyle/>
                    <a:p>
                      <a:pPr indent="0" lvl="0" marL="0" marR="0" rtl="0" algn="l">
                        <a:spcBef>
                          <a:spcPts val="0"/>
                        </a:spcBef>
                        <a:spcAft>
                          <a:spcPts val="0"/>
                        </a:spcAft>
                        <a:buNone/>
                      </a:pPr>
                      <a:r>
                        <a:rPr lang="en-US" sz="1200"/>
                        <a:t>EKONOMI KITARAN ATASI PENINGKATAN SISA PLASTIK, ELEKTRONIK</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sz="1200"/>
                    </a:p>
                  </a:txBody>
                  <a:tcPr marT="34300" marB="34300" marR="68575" marL="68575"/>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143" name="Google Shape;143;p10"/>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PELUANG KERJA SEMAKIN MENGECIL| MS 17</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6 FEBRUARI 2023</a:t>
            </a:r>
            <a:endParaRPr/>
          </a:p>
        </p:txBody>
      </p:sp>
      <p:pic>
        <p:nvPicPr>
          <p:cNvPr id="144" name="Google Shape;144;p10"/>
          <p:cNvPicPr preferRelativeResize="0"/>
          <p:nvPr/>
        </p:nvPicPr>
        <p:blipFill rotWithShape="1">
          <a:blip r:embed="rId3">
            <a:alphaModFix/>
          </a:blip>
          <a:srcRect b="0" l="0" r="0" t="0"/>
          <a:stretch/>
        </p:blipFill>
        <p:spPr>
          <a:xfrm>
            <a:off x="1726164" y="1703164"/>
            <a:ext cx="8927466" cy="5040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1"/>
          <p:cNvSpPr/>
          <p:nvPr/>
        </p:nvSpPr>
        <p:spPr>
          <a:xfrm>
            <a:off x="3386667" y="6223000"/>
            <a:ext cx="3141133" cy="23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11"/>
          <p:cNvSpPr txBox="1"/>
          <p:nvPr>
            <p:ph type="title"/>
          </p:nvPr>
        </p:nvSpPr>
        <p:spPr>
          <a:xfrm>
            <a:off x="3750733" y="135472"/>
            <a:ext cx="4391779" cy="751114"/>
          </a:xfrm>
          <a:prstGeom prst="rect">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BERITA HARIAN</a:t>
            </a:r>
            <a:endParaRPr/>
          </a:p>
        </p:txBody>
      </p:sp>
      <p:sp>
        <p:nvSpPr>
          <p:cNvPr id="151" name="Google Shape;151;p11"/>
          <p:cNvSpPr txBox="1"/>
          <p:nvPr/>
        </p:nvSpPr>
        <p:spPr>
          <a:xfrm>
            <a:off x="2861732" y="985998"/>
            <a:ext cx="5918200" cy="8958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6 FEBRUARI 2023</a:t>
            </a:r>
            <a:endParaRPr/>
          </a:p>
          <a:p>
            <a:pPr indent="0" lvl="0" marL="0" marR="0" rtl="0" algn="ctr">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BH| ‘AZAZ TEAM’ JUARAI PERTANDINGAN BAHASA INGGERIS| MS 19</a:t>
            </a:r>
            <a:endParaRPr/>
          </a:p>
        </p:txBody>
      </p:sp>
      <p:pic>
        <p:nvPicPr>
          <p:cNvPr id="152" name="Google Shape;152;p11"/>
          <p:cNvPicPr preferRelativeResize="0"/>
          <p:nvPr/>
        </p:nvPicPr>
        <p:blipFill rotWithShape="1">
          <a:blip r:embed="rId3">
            <a:alphaModFix/>
          </a:blip>
          <a:srcRect b="0" l="0" r="0" t="0"/>
          <a:stretch/>
        </p:blipFill>
        <p:spPr>
          <a:xfrm>
            <a:off x="3974841" y="1647981"/>
            <a:ext cx="4040155" cy="51167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2"/>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158" name="Google Shape;158;p12"/>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MEMACU MALAYSIA DENGAN RAHMAH| MS 24</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6 FEBRUARI 2023</a:t>
            </a:r>
            <a:endParaRPr/>
          </a:p>
        </p:txBody>
      </p:sp>
      <p:pic>
        <p:nvPicPr>
          <p:cNvPr id="159" name="Google Shape;159;p12"/>
          <p:cNvPicPr preferRelativeResize="0"/>
          <p:nvPr/>
        </p:nvPicPr>
        <p:blipFill rotWithShape="1">
          <a:blip r:embed="rId3">
            <a:alphaModFix/>
          </a:blip>
          <a:srcRect b="0" l="0" r="0" t="0"/>
          <a:stretch/>
        </p:blipFill>
        <p:spPr>
          <a:xfrm>
            <a:off x="2576402" y="1703164"/>
            <a:ext cx="6716719" cy="50801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3"/>
          <p:cNvSpPr/>
          <p:nvPr/>
        </p:nvSpPr>
        <p:spPr>
          <a:xfrm>
            <a:off x="3386667" y="6223000"/>
            <a:ext cx="3141133" cy="23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13"/>
          <p:cNvSpPr txBox="1"/>
          <p:nvPr>
            <p:ph type="title"/>
          </p:nvPr>
        </p:nvSpPr>
        <p:spPr>
          <a:xfrm>
            <a:off x="3750733" y="135472"/>
            <a:ext cx="4391779" cy="751114"/>
          </a:xfrm>
          <a:prstGeom prst="rect">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BERITA HARIAN</a:t>
            </a:r>
            <a:endParaRPr/>
          </a:p>
        </p:txBody>
      </p:sp>
      <p:sp>
        <p:nvSpPr>
          <p:cNvPr id="166" name="Google Shape;166;p13"/>
          <p:cNvSpPr txBox="1"/>
          <p:nvPr/>
        </p:nvSpPr>
        <p:spPr>
          <a:xfrm>
            <a:off x="2843071" y="1015602"/>
            <a:ext cx="5918200" cy="8958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7 FEBRUARI 2023</a:t>
            </a:r>
            <a:endParaRPr/>
          </a:p>
          <a:p>
            <a:pPr indent="0" lvl="0" marL="0" marR="0" rtl="0" algn="ctr">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BH| GRADUAN PASCA COVID-19 MILIKI NILAI TAMBAH KEMAHIRAN TERKINI| MS 11</a:t>
            </a:r>
            <a:endParaRPr/>
          </a:p>
        </p:txBody>
      </p:sp>
      <p:pic>
        <p:nvPicPr>
          <p:cNvPr id="167" name="Google Shape;167;p13"/>
          <p:cNvPicPr preferRelativeResize="0"/>
          <p:nvPr/>
        </p:nvPicPr>
        <p:blipFill rotWithShape="1">
          <a:blip r:embed="rId3">
            <a:alphaModFix/>
          </a:blip>
          <a:srcRect b="0" l="0" r="0" t="0"/>
          <a:stretch/>
        </p:blipFill>
        <p:spPr>
          <a:xfrm>
            <a:off x="2288030" y="1911455"/>
            <a:ext cx="7410490" cy="48345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4"/>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73" name="Google Shape;173;p14"/>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PEMERKASAAN EKONOMI GIG LAHIR BELIA KALIS CABARAN|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7 FEBRUARI 2023</a:t>
            </a:r>
            <a:endParaRPr/>
          </a:p>
        </p:txBody>
      </p:sp>
      <p:pic>
        <p:nvPicPr>
          <p:cNvPr id="174" name="Google Shape;174;p14"/>
          <p:cNvPicPr preferRelativeResize="0"/>
          <p:nvPr/>
        </p:nvPicPr>
        <p:blipFill rotWithShape="1">
          <a:blip r:embed="rId3">
            <a:alphaModFix/>
          </a:blip>
          <a:srcRect b="0" l="0" r="0" t="0"/>
          <a:stretch/>
        </p:blipFill>
        <p:spPr>
          <a:xfrm>
            <a:off x="1227487" y="1703164"/>
            <a:ext cx="9818902" cy="48525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5"/>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80" name="Google Shape;180;p15"/>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RUSSIA TAWAR 20 BIASISWA UNTUK PELAJAR MALAYSIA| MS 14</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7 FEBRUARI 2023</a:t>
            </a:r>
            <a:endParaRPr/>
          </a:p>
        </p:txBody>
      </p:sp>
      <p:pic>
        <p:nvPicPr>
          <p:cNvPr id="181" name="Google Shape;181;p15"/>
          <p:cNvPicPr preferRelativeResize="0"/>
          <p:nvPr/>
        </p:nvPicPr>
        <p:blipFill rotWithShape="1">
          <a:blip r:embed="rId3">
            <a:alphaModFix/>
          </a:blip>
          <a:srcRect b="0" l="0" r="0" t="0"/>
          <a:stretch/>
        </p:blipFill>
        <p:spPr>
          <a:xfrm>
            <a:off x="3277245" y="1559380"/>
            <a:ext cx="2097188" cy="4991797"/>
          </a:xfrm>
          <a:prstGeom prst="rect">
            <a:avLst/>
          </a:prstGeom>
          <a:noFill/>
          <a:ln>
            <a:noFill/>
          </a:ln>
        </p:spPr>
      </p:pic>
      <p:pic>
        <p:nvPicPr>
          <p:cNvPr id="182" name="Google Shape;182;p15"/>
          <p:cNvPicPr preferRelativeResize="0"/>
          <p:nvPr/>
        </p:nvPicPr>
        <p:blipFill rotWithShape="1">
          <a:blip r:embed="rId4">
            <a:alphaModFix/>
          </a:blip>
          <a:srcRect b="0" l="0" r="0" t="0"/>
          <a:stretch/>
        </p:blipFill>
        <p:spPr>
          <a:xfrm>
            <a:off x="6123081" y="1829968"/>
            <a:ext cx="2243495" cy="39036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6"/>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188" name="Google Shape;188;p16"/>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PERLUNYA PENSTRUKTURAN SEMULA TVET| MS 16</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7 FEBRUARI 2023</a:t>
            </a:r>
            <a:endParaRPr/>
          </a:p>
        </p:txBody>
      </p:sp>
      <p:pic>
        <p:nvPicPr>
          <p:cNvPr id="189" name="Google Shape;189;p16"/>
          <p:cNvPicPr preferRelativeResize="0"/>
          <p:nvPr/>
        </p:nvPicPr>
        <p:blipFill rotWithShape="1">
          <a:blip r:embed="rId3">
            <a:alphaModFix/>
          </a:blip>
          <a:srcRect b="0" l="0" r="0" t="0"/>
          <a:stretch/>
        </p:blipFill>
        <p:spPr>
          <a:xfrm>
            <a:off x="2894820" y="1793866"/>
            <a:ext cx="2800741" cy="4763165"/>
          </a:xfrm>
          <a:prstGeom prst="rect">
            <a:avLst/>
          </a:prstGeom>
          <a:noFill/>
          <a:ln>
            <a:noFill/>
          </a:ln>
        </p:spPr>
      </p:pic>
      <p:pic>
        <p:nvPicPr>
          <p:cNvPr id="190" name="Google Shape;190;p16"/>
          <p:cNvPicPr preferRelativeResize="0"/>
          <p:nvPr/>
        </p:nvPicPr>
        <p:blipFill rotWithShape="1">
          <a:blip r:embed="rId4">
            <a:alphaModFix/>
          </a:blip>
          <a:srcRect b="0" l="0" r="0" t="0"/>
          <a:stretch/>
        </p:blipFill>
        <p:spPr>
          <a:xfrm>
            <a:off x="6067229" y="1793866"/>
            <a:ext cx="2800741" cy="3219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7"/>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96" name="Google Shape;196;p17"/>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SEKRETARIAT SELARAS PERTINDIHAN KURSUS DI PUSAT TVET| MS 5</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8 FEBRUARI 2023</a:t>
            </a:r>
            <a:endParaRPr/>
          </a:p>
        </p:txBody>
      </p:sp>
      <p:pic>
        <p:nvPicPr>
          <p:cNvPr id="197" name="Google Shape;197;p17"/>
          <p:cNvPicPr preferRelativeResize="0"/>
          <p:nvPr/>
        </p:nvPicPr>
        <p:blipFill rotWithShape="1">
          <a:blip r:embed="rId3">
            <a:alphaModFix/>
          </a:blip>
          <a:srcRect b="0" l="0" r="0" t="0"/>
          <a:stretch/>
        </p:blipFill>
        <p:spPr>
          <a:xfrm>
            <a:off x="4702629" y="1698860"/>
            <a:ext cx="2384433" cy="50417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8"/>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03" name="Google Shape;203;p18"/>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DAKWAAN MASUK POLITEKNIK TAK IKUT PROSEDUR DISIASAT| MS 7</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8 FEBRUARI 2023</a:t>
            </a:r>
            <a:endParaRPr/>
          </a:p>
        </p:txBody>
      </p:sp>
      <p:pic>
        <p:nvPicPr>
          <p:cNvPr id="204" name="Google Shape;204;p18"/>
          <p:cNvPicPr preferRelativeResize="0"/>
          <p:nvPr/>
        </p:nvPicPr>
        <p:blipFill rotWithShape="1">
          <a:blip r:embed="rId3">
            <a:alphaModFix/>
          </a:blip>
          <a:srcRect b="0" l="0" r="0" t="0"/>
          <a:stretch/>
        </p:blipFill>
        <p:spPr>
          <a:xfrm>
            <a:off x="3237722" y="1723135"/>
            <a:ext cx="5590830" cy="50415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9"/>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10" name="Google Shape;210;p19"/>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EKONOMI KITARAN ATASI PENINGKATAN SISA PLASTIK, ELEKTRONIK|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8 FEBRUARI 2023</a:t>
            </a:r>
            <a:endParaRPr/>
          </a:p>
        </p:txBody>
      </p:sp>
      <p:pic>
        <p:nvPicPr>
          <p:cNvPr id="211" name="Google Shape;211;p19"/>
          <p:cNvPicPr preferRelativeResize="0"/>
          <p:nvPr/>
        </p:nvPicPr>
        <p:blipFill rotWithShape="1">
          <a:blip r:embed="rId3">
            <a:alphaModFix/>
          </a:blip>
          <a:srcRect b="0" l="0" r="0" t="0"/>
          <a:stretch/>
        </p:blipFill>
        <p:spPr>
          <a:xfrm>
            <a:off x="1389993" y="1703164"/>
            <a:ext cx="9412013" cy="50301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aphicFrame>
        <p:nvGraphicFramePr>
          <p:cNvPr id="89" name="Google Shape;89;p2"/>
          <p:cNvGraphicFramePr/>
          <p:nvPr/>
        </p:nvGraphicFramePr>
        <p:xfrm>
          <a:off x="1981200" y="257787"/>
          <a:ext cx="3000000" cy="3000000"/>
        </p:xfrm>
        <a:graphic>
          <a:graphicData uri="http://schemas.openxmlformats.org/drawingml/2006/table">
            <a:tbl>
              <a:tblPr bandRow="1" firstRow="1">
                <a:noFill/>
                <a:tableStyleId>{BC22C089-DE22-440F-954C-17278C15F7B5}</a:tableStyleId>
              </a:tblPr>
              <a:tblGrid>
                <a:gridCol w="388775"/>
                <a:gridCol w="3726025"/>
                <a:gridCol w="2057400"/>
                <a:gridCol w="2057400"/>
              </a:tblGrid>
              <a:tr h="293825">
                <a:tc>
                  <a:txBody>
                    <a:bodyPr/>
                    <a:lstStyle/>
                    <a:p>
                      <a:pPr indent="0" lvl="0" marL="0" marR="0" rtl="0" algn="ctr">
                        <a:spcBef>
                          <a:spcPts val="0"/>
                        </a:spcBef>
                        <a:spcAft>
                          <a:spcPts val="0"/>
                        </a:spcAft>
                        <a:buNone/>
                      </a:pPr>
                      <a:r>
                        <a:rPr lang="en-US" sz="1200"/>
                        <a:t>BIL</a:t>
                      </a:r>
                      <a:endParaRPr/>
                    </a:p>
                  </a:txBody>
                  <a:tcPr marT="34300" marB="34300" marR="68575" marL="68575"/>
                </a:tc>
                <a:tc>
                  <a:txBody>
                    <a:bodyPr/>
                    <a:lstStyle/>
                    <a:p>
                      <a:pPr indent="0" lvl="0" marL="0" marR="0" rtl="0" algn="ctr">
                        <a:spcBef>
                          <a:spcPts val="0"/>
                        </a:spcBef>
                        <a:spcAft>
                          <a:spcPts val="0"/>
                        </a:spcAft>
                        <a:buNone/>
                      </a:pPr>
                      <a:r>
                        <a:rPr lang="en-US" sz="1200"/>
                        <a:t>TAJUK</a:t>
                      </a:r>
                      <a:endParaRPr/>
                    </a:p>
                  </a:txBody>
                  <a:tcPr marT="34300" marB="34300" marR="68575" marL="68575"/>
                </a:tc>
                <a:tc>
                  <a:txBody>
                    <a:bodyPr/>
                    <a:lstStyle/>
                    <a:p>
                      <a:pPr indent="0" lvl="0" marL="0" marR="0" rtl="0" algn="ctr">
                        <a:spcBef>
                          <a:spcPts val="0"/>
                        </a:spcBef>
                        <a:spcAft>
                          <a:spcPts val="0"/>
                        </a:spcAft>
                        <a:buNone/>
                      </a:pPr>
                      <a:r>
                        <a:rPr lang="en-US" sz="1200"/>
                        <a:t>TARIKH</a:t>
                      </a:r>
                      <a:endParaRPr/>
                    </a:p>
                  </a:txBody>
                  <a:tcPr marT="34300" marB="34300" marR="68575" marL="68575"/>
                </a:tc>
                <a:tc>
                  <a:txBody>
                    <a:bodyPr/>
                    <a:lstStyle/>
                    <a:p>
                      <a:pPr indent="0" lvl="0" marL="0" marR="0" rtl="0" algn="ctr">
                        <a:spcBef>
                          <a:spcPts val="0"/>
                        </a:spcBef>
                        <a:spcAft>
                          <a:spcPts val="0"/>
                        </a:spcAft>
                        <a:buNone/>
                      </a:pPr>
                      <a:r>
                        <a:rPr lang="en-US" sz="1200"/>
                        <a:t>SURAT</a:t>
                      </a:r>
                      <a:r>
                        <a:rPr lang="en-US" sz="1200"/>
                        <a:t>KHABAR</a:t>
                      </a:r>
                      <a:endParaRPr sz="1200"/>
                    </a:p>
                  </a:txBody>
                  <a:tcPr marT="34300" marB="34300" marR="68575" marL="68575"/>
                </a:tc>
              </a:tr>
              <a:tr h="363425">
                <a:tc>
                  <a:txBody>
                    <a:bodyPr/>
                    <a:lstStyle/>
                    <a:p>
                      <a:pPr indent="0" lvl="0" marL="0" marR="0" rtl="0" algn="ctr">
                        <a:spcBef>
                          <a:spcPts val="0"/>
                        </a:spcBef>
                        <a:spcAft>
                          <a:spcPts val="0"/>
                        </a:spcAft>
                        <a:buNone/>
                      </a:pPr>
                      <a:r>
                        <a:rPr lang="en-US" sz="1200"/>
                        <a:t>17</a:t>
                      </a:r>
                      <a:endParaRPr/>
                    </a:p>
                  </a:txBody>
                  <a:tcPr marT="34300" marB="34300" marR="68575" marL="68575"/>
                </a:tc>
                <a:tc>
                  <a:txBody>
                    <a:bodyPr/>
                    <a:lstStyle/>
                    <a:p>
                      <a:pPr indent="0" lvl="0" marL="0" marR="0" rtl="0" algn="l">
                        <a:spcBef>
                          <a:spcPts val="0"/>
                        </a:spcBef>
                        <a:spcAft>
                          <a:spcPts val="0"/>
                        </a:spcAft>
                        <a:buNone/>
                      </a:pPr>
                      <a:r>
                        <a:rPr lang="en-US" sz="1200"/>
                        <a:t>PROGRAM DI IPT PERLU DIROMBAK LAHIR GRADUAN ‘PINTAR DAN TAJAM’</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sz="1200"/>
                    </a:p>
                  </a:txBody>
                  <a:tcPr marT="34300" marB="34300" marR="68575" marL="68575"/>
                </a:tc>
              </a:tr>
              <a:tr h="400675">
                <a:tc>
                  <a:txBody>
                    <a:bodyPr/>
                    <a:lstStyle/>
                    <a:p>
                      <a:pPr indent="0" lvl="0" marL="0" marR="0" rtl="0" algn="ctr">
                        <a:spcBef>
                          <a:spcPts val="0"/>
                        </a:spcBef>
                        <a:spcAft>
                          <a:spcPts val="0"/>
                        </a:spcAft>
                        <a:buNone/>
                      </a:pPr>
                      <a:r>
                        <a:rPr lang="en-US" sz="1200"/>
                        <a:t>18</a:t>
                      </a:r>
                      <a:endParaRPr/>
                    </a:p>
                  </a:txBody>
                  <a:tcPr marT="34300" marB="34300" marR="68575" marL="68575"/>
                </a:tc>
                <a:tc>
                  <a:txBody>
                    <a:bodyPr/>
                    <a:lstStyle/>
                    <a:p>
                      <a:pPr indent="0" lvl="0" marL="0" marR="0" rtl="0" algn="l">
                        <a:spcBef>
                          <a:spcPts val="0"/>
                        </a:spcBef>
                        <a:spcAft>
                          <a:spcPts val="0"/>
                        </a:spcAft>
                        <a:buNone/>
                      </a:pPr>
                      <a:r>
                        <a:rPr lang="en-US" sz="1200"/>
                        <a:t>TAASUB ‘LIKE’ DI MEDIA SOSIAL MEROSAK JIWA MANUSIA</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10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sz="1200"/>
                    </a:p>
                  </a:txBody>
                  <a:tcPr marT="34300" marB="34300" marR="68575" marL="68575"/>
                </a:tc>
              </a:tr>
              <a:tr h="363425">
                <a:tc>
                  <a:txBody>
                    <a:bodyPr/>
                    <a:lstStyle/>
                    <a:p>
                      <a:pPr indent="0" lvl="0" marL="0" marR="0" rtl="0" algn="ctr">
                        <a:spcBef>
                          <a:spcPts val="0"/>
                        </a:spcBef>
                        <a:spcAft>
                          <a:spcPts val="0"/>
                        </a:spcAft>
                        <a:buNone/>
                      </a:pPr>
                      <a:r>
                        <a:rPr lang="en-US" sz="1200"/>
                        <a:t>19</a:t>
                      </a:r>
                      <a:endParaRPr sz="1200"/>
                    </a:p>
                  </a:txBody>
                  <a:tcPr marT="34300" marB="34300" marR="68575" marL="68575"/>
                </a:tc>
                <a:tc>
                  <a:txBody>
                    <a:bodyPr/>
                    <a:lstStyle/>
                    <a:p>
                      <a:pPr indent="0" lvl="0" marL="0" marR="0" rtl="0" algn="l">
                        <a:spcBef>
                          <a:spcPts val="0"/>
                        </a:spcBef>
                        <a:spcAft>
                          <a:spcPts val="0"/>
                        </a:spcAft>
                        <a:buNone/>
                      </a:pPr>
                      <a:r>
                        <a:rPr lang="en-US" sz="1200"/>
                        <a:t>PEMERKASAAN TVET CARA MADANI HAPUS PERSEPSI KELAS KEDUA</a:t>
                      </a:r>
                      <a:endParaRPr sz="1200"/>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10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152400">
                <a:tc>
                  <a:txBody>
                    <a:bodyPr/>
                    <a:lstStyle/>
                    <a:p>
                      <a:pPr indent="0" lvl="0" marL="0" marR="0" rtl="0" algn="ctr">
                        <a:spcBef>
                          <a:spcPts val="0"/>
                        </a:spcBef>
                        <a:spcAft>
                          <a:spcPts val="0"/>
                        </a:spcAft>
                        <a:buNone/>
                      </a:pPr>
                      <a:r>
                        <a:rPr lang="en-US" sz="1200"/>
                        <a:t>20</a:t>
                      </a:r>
                      <a:endParaRPr/>
                    </a:p>
                  </a:txBody>
                  <a:tcPr marT="34300" marB="34300" marR="68575" marL="68575"/>
                </a:tc>
                <a:tc>
                  <a:txBody>
                    <a:bodyPr/>
                    <a:lstStyle/>
                    <a:p>
                      <a:pPr indent="0" lvl="0" marL="0" marR="0" rtl="0" algn="l">
                        <a:spcBef>
                          <a:spcPts val="0"/>
                        </a:spcBef>
                        <a:spcAft>
                          <a:spcPts val="0"/>
                        </a:spcAft>
                        <a:buNone/>
                      </a:pPr>
                      <a:r>
                        <a:rPr lang="en-US" sz="1200"/>
                        <a:t>MUSUH TERKINI DUNIA DIGITAL</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10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SINAR HARIAN</a:t>
                      </a:r>
                      <a:endParaRPr/>
                    </a:p>
                  </a:txBody>
                  <a:tcPr marT="34300" marB="34300" marR="68575" marL="68575"/>
                </a:tc>
              </a:tr>
              <a:tr h="363425">
                <a:tc>
                  <a:txBody>
                    <a:bodyPr/>
                    <a:lstStyle/>
                    <a:p>
                      <a:pPr indent="0" lvl="0" marL="0" marR="0" rtl="0" algn="ctr">
                        <a:spcBef>
                          <a:spcPts val="0"/>
                        </a:spcBef>
                        <a:spcAft>
                          <a:spcPts val="0"/>
                        </a:spcAft>
                        <a:buNone/>
                      </a:pPr>
                      <a:r>
                        <a:rPr lang="en-US" sz="1200"/>
                        <a:t>21</a:t>
                      </a:r>
                      <a:endParaRPr/>
                    </a:p>
                  </a:txBody>
                  <a:tcPr marT="34300" marB="34300" marR="68575" marL="68575"/>
                </a:tc>
                <a:tc>
                  <a:txBody>
                    <a:bodyPr/>
                    <a:lstStyle/>
                    <a:p>
                      <a:pPr indent="0" lvl="0" marL="0" marR="0" rtl="0" algn="l">
                        <a:spcBef>
                          <a:spcPts val="0"/>
                        </a:spcBef>
                        <a:spcAft>
                          <a:spcPts val="0"/>
                        </a:spcAft>
                        <a:buNone/>
                      </a:pPr>
                      <a:r>
                        <a:rPr lang="en-US" sz="1200"/>
                        <a:t>UPSI TUBUH FAKULTI BERTERAS DIGITAL</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13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22</a:t>
                      </a:r>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IMPAK LATIHAN TEKNIKAL DAN VOKASIONAL (TVET) DALAM PEMBANGUNAN EKONOMI</a:t>
                      </a:r>
                      <a:endParaRPr sz="1800"/>
                    </a:p>
                  </a:txBody>
                  <a:tcPr marT="34300" marB="34300" marR="68575" marL="68575"/>
                </a:tc>
                <a:tc>
                  <a:txBody>
                    <a:bodyPr/>
                    <a:lstStyle/>
                    <a:p>
                      <a:pPr indent="0" lvl="0" marL="0" marR="0" rtl="0" algn="ctr">
                        <a:spcBef>
                          <a:spcPts val="0"/>
                        </a:spcBef>
                        <a:spcAft>
                          <a:spcPts val="0"/>
                        </a:spcAft>
                        <a:buNone/>
                      </a:pPr>
                      <a:r>
                        <a:rPr lang="en-US" sz="1200"/>
                        <a:t>13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23</a:t>
                      </a:r>
                      <a:endParaRPr/>
                    </a:p>
                  </a:txBody>
                  <a:tcPr marT="34300" marB="34300" marR="68575" marL="68575"/>
                </a:tc>
                <a:tc>
                  <a:txBody>
                    <a:bodyPr/>
                    <a:lstStyle/>
                    <a:p>
                      <a:pPr indent="0" lvl="0" marL="0" marR="0" rtl="0" algn="l">
                        <a:spcBef>
                          <a:spcPts val="0"/>
                        </a:spcBef>
                        <a:spcAft>
                          <a:spcPts val="0"/>
                        </a:spcAft>
                        <a:buNone/>
                      </a:pPr>
                      <a:r>
                        <a:rPr lang="en-US" sz="1200"/>
                        <a:t>PEMERKASAAN DI BAWAH SATU PENGURUSAN </a:t>
                      </a:r>
                      <a:endParaRPr sz="1200"/>
                    </a:p>
                  </a:txBody>
                  <a:tcPr marT="34300" marB="34300" marR="68575" marL="68575"/>
                </a:tc>
                <a:tc>
                  <a:txBody>
                    <a:bodyPr/>
                    <a:lstStyle/>
                    <a:p>
                      <a:pPr indent="0" lvl="0" marL="0" marR="0" rtl="0" algn="ctr">
                        <a:spcBef>
                          <a:spcPts val="0"/>
                        </a:spcBef>
                        <a:spcAft>
                          <a:spcPts val="0"/>
                        </a:spcAft>
                        <a:buNone/>
                      </a:pPr>
                      <a:r>
                        <a:rPr lang="en-US" sz="1200"/>
                        <a:t>13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363425">
                <a:tc>
                  <a:txBody>
                    <a:bodyPr/>
                    <a:lstStyle/>
                    <a:p>
                      <a:pPr indent="0" lvl="0" marL="0" marR="0" rtl="0" algn="ctr">
                        <a:spcBef>
                          <a:spcPts val="0"/>
                        </a:spcBef>
                        <a:spcAft>
                          <a:spcPts val="0"/>
                        </a:spcAft>
                        <a:buNone/>
                      </a:pPr>
                      <a:r>
                        <a:rPr lang="en-US" sz="1200"/>
                        <a:t>24</a:t>
                      </a:r>
                      <a:endParaRPr/>
                    </a:p>
                  </a:txBody>
                  <a:tcPr marT="34300" marB="34300" marR="68575" marL="68575"/>
                </a:tc>
                <a:tc>
                  <a:txBody>
                    <a:bodyPr/>
                    <a:lstStyle/>
                    <a:p>
                      <a:pPr indent="0" lvl="0" marL="0" marR="0" rtl="0" algn="l">
                        <a:spcBef>
                          <a:spcPts val="0"/>
                        </a:spcBef>
                        <a:spcAft>
                          <a:spcPts val="0"/>
                        </a:spcAft>
                        <a:buNone/>
                      </a:pPr>
                      <a:r>
                        <a:rPr lang="en-US" sz="1200"/>
                        <a:t>MODAL INSAN MAHIR, “KUNCI” MASA DEPAN NEGARA</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13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363425">
                <a:tc>
                  <a:txBody>
                    <a:bodyPr/>
                    <a:lstStyle/>
                    <a:p>
                      <a:pPr indent="0" lvl="0" marL="0" marR="0" rtl="0" algn="ctr">
                        <a:spcBef>
                          <a:spcPts val="0"/>
                        </a:spcBef>
                        <a:spcAft>
                          <a:spcPts val="0"/>
                        </a:spcAft>
                        <a:buNone/>
                      </a:pPr>
                      <a:r>
                        <a:rPr lang="en-US" sz="1200"/>
                        <a:t>25</a:t>
                      </a:r>
                      <a:endParaRPr/>
                    </a:p>
                  </a:txBody>
                  <a:tcPr marT="34300" marB="34300" marR="68575" marL="68575"/>
                </a:tc>
                <a:tc>
                  <a:txBody>
                    <a:bodyPr/>
                    <a:lstStyle/>
                    <a:p>
                      <a:pPr indent="0" lvl="0" marL="0" marR="0" rtl="0" algn="l">
                        <a:spcBef>
                          <a:spcPts val="0"/>
                        </a:spcBef>
                        <a:spcAft>
                          <a:spcPts val="0"/>
                        </a:spcAft>
                        <a:buNone/>
                      </a:pPr>
                      <a:r>
                        <a:rPr lang="en-US" sz="1200"/>
                        <a:t>MSU PEROLEH AKREDITASI APEIM : PENGIKTIRAFAN KALI KEDUA SELEPAS DIIKTIRAF PADA 2017</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13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SINAR HARIAN</a:t>
                      </a:r>
                      <a:endParaRPr/>
                    </a:p>
                    <a:p>
                      <a:pPr indent="0" lvl="0" marL="0" marR="0" rtl="0" algn="ctr">
                        <a:spcBef>
                          <a:spcPts val="0"/>
                        </a:spcBef>
                        <a:spcAft>
                          <a:spcPts val="0"/>
                        </a:spcAft>
                        <a:buNone/>
                      </a:pPr>
                      <a:r>
                        <a:t/>
                      </a:r>
                      <a:endParaRPr sz="1200"/>
                    </a:p>
                  </a:txBody>
                  <a:tcPr marT="34300" marB="34300" marR="68575" marL="68575"/>
                </a:tc>
              </a:tr>
              <a:tr h="363425">
                <a:tc>
                  <a:txBody>
                    <a:bodyPr/>
                    <a:lstStyle/>
                    <a:p>
                      <a:pPr indent="0" lvl="0" marL="0" marR="0" rtl="0" algn="ctr">
                        <a:spcBef>
                          <a:spcPts val="0"/>
                        </a:spcBef>
                        <a:spcAft>
                          <a:spcPts val="0"/>
                        </a:spcAft>
                        <a:buNone/>
                      </a:pPr>
                      <a:r>
                        <a:rPr lang="en-US" sz="1200"/>
                        <a:t>26</a:t>
                      </a:r>
                      <a:endParaRPr/>
                    </a:p>
                  </a:txBody>
                  <a:tcPr marT="34300" marB="34300" marR="68575" marL="68575"/>
                </a:tc>
                <a:tc>
                  <a:txBody>
                    <a:bodyPr/>
                    <a:lstStyle/>
                    <a:p>
                      <a:pPr indent="0" lvl="0" marL="0" marR="0" rtl="0" algn="l">
                        <a:spcBef>
                          <a:spcPts val="0"/>
                        </a:spcBef>
                        <a:spcAft>
                          <a:spcPts val="0"/>
                        </a:spcAft>
                        <a:buNone/>
                      </a:pPr>
                      <a:r>
                        <a:rPr lang="en-US" sz="1200"/>
                        <a:t>KEMAHIRAN PLATFORM BINA KERJAYA</a:t>
                      </a:r>
                      <a:endParaRPr/>
                    </a:p>
                  </a:txBody>
                  <a:tcPr marT="34300" marB="34300" marR="68575" marL="68575"/>
                </a:tc>
                <a:tc>
                  <a:txBody>
                    <a:bodyPr/>
                    <a:lstStyle/>
                    <a:p>
                      <a:pPr indent="0" lvl="0" marL="0" marR="0" rtl="0" algn="ctr">
                        <a:spcBef>
                          <a:spcPts val="0"/>
                        </a:spcBef>
                        <a:spcAft>
                          <a:spcPts val="0"/>
                        </a:spcAft>
                        <a:buNone/>
                      </a:pPr>
                      <a:r>
                        <a:rPr lang="en-US" sz="1200"/>
                        <a:t>13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363425">
                <a:tc>
                  <a:txBody>
                    <a:bodyPr/>
                    <a:lstStyle/>
                    <a:p>
                      <a:pPr indent="0" lvl="0" marL="0" marR="0" rtl="0" algn="ctr">
                        <a:spcBef>
                          <a:spcPts val="0"/>
                        </a:spcBef>
                        <a:spcAft>
                          <a:spcPts val="0"/>
                        </a:spcAft>
                        <a:buNone/>
                      </a:pPr>
                      <a:r>
                        <a:rPr lang="en-US" sz="1200"/>
                        <a:t>27</a:t>
                      </a:r>
                      <a:endParaRPr/>
                    </a:p>
                  </a:txBody>
                  <a:tcPr marT="34300" marB="34300" marR="68575" marL="68575"/>
                </a:tc>
                <a:tc>
                  <a:txBody>
                    <a:bodyPr/>
                    <a:lstStyle/>
                    <a:p>
                      <a:pPr indent="0" lvl="0" marL="0" marR="0" rtl="0" algn="l">
                        <a:spcBef>
                          <a:spcPts val="0"/>
                        </a:spcBef>
                        <a:spcAft>
                          <a:spcPts val="0"/>
                        </a:spcAft>
                        <a:buNone/>
                      </a:pPr>
                      <a:r>
                        <a:rPr lang="en-US" sz="1200"/>
                        <a:t>MANFAATKAN APLIKASI AI TANPA JEJAS KEPINTARAN, EMOSI INSAN</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14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28</a:t>
                      </a:r>
                      <a:endParaRPr/>
                    </a:p>
                  </a:txBody>
                  <a:tcPr marT="34300" marB="34300" marR="68575" marL="68575"/>
                </a:tc>
                <a:tc>
                  <a:txBody>
                    <a:bodyPr/>
                    <a:lstStyle/>
                    <a:p>
                      <a:pPr indent="0" lvl="0" marL="0" marR="0" rtl="0" algn="l">
                        <a:spcBef>
                          <a:spcPts val="0"/>
                        </a:spcBef>
                        <a:spcAft>
                          <a:spcPts val="0"/>
                        </a:spcAft>
                        <a:buNone/>
                      </a:pPr>
                      <a:r>
                        <a:rPr lang="en-US" sz="1200"/>
                        <a:t>IPT PANTAU PELAJAR GUNA ChatGPT</a:t>
                      </a:r>
                      <a:endParaRPr sz="1200"/>
                    </a:p>
                  </a:txBody>
                  <a:tcPr marT="34300" marB="34300" marR="68575" marL="68575"/>
                </a:tc>
                <a:tc>
                  <a:txBody>
                    <a:bodyPr/>
                    <a:lstStyle/>
                    <a:p>
                      <a:pPr indent="0" lvl="0" marL="0" marR="0" rtl="0" algn="ctr">
                        <a:spcBef>
                          <a:spcPts val="0"/>
                        </a:spcBef>
                        <a:spcAft>
                          <a:spcPts val="0"/>
                        </a:spcAft>
                        <a:buNone/>
                      </a:pPr>
                      <a:r>
                        <a:rPr lang="en-US" sz="1200"/>
                        <a:t>15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29</a:t>
                      </a:r>
                      <a:endParaRPr/>
                    </a:p>
                  </a:txBody>
                  <a:tcPr marT="34300" marB="34300" marR="68575" marL="68575"/>
                </a:tc>
                <a:tc>
                  <a:txBody>
                    <a:bodyPr/>
                    <a:lstStyle/>
                    <a:p>
                      <a:pPr indent="0" lvl="0" marL="0" marR="0" rtl="0" algn="l">
                        <a:spcBef>
                          <a:spcPts val="0"/>
                        </a:spcBef>
                        <a:spcAft>
                          <a:spcPts val="0"/>
                        </a:spcAft>
                        <a:buNone/>
                      </a:pPr>
                      <a:r>
                        <a:rPr lang="en-US" sz="1200"/>
                        <a:t>KPT TIDAK TOLAK TEKNOLOGI</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15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30</a:t>
                      </a:r>
                      <a:endParaRPr/>
                    </a:p>
                  </a:txBody>
                  <a:tcPr marT="34300" marB="34300" marR="68575" marL="68575"/>
                </a:tc>
                <a:tc>
                  <a:txBody>
                    <a:bodyPr/>
                    <a:lstStyle/>
                    <a:p>
                      <a:pPr indent="0" lvl="0" marL="0" marR="0" rtl="0" algn="l">
                        <a:spcBef>
                          <a:spcPts val="0"/>
                        </a:spcBef>
                        <a:spcAft>
                          <a:spcPts val="0"/>
                        </a:spcAft>
                        <a:buNone/>
                      </a:pPr>
                      <a:r>
                        <a:rPr lang="en-US" sz="1200"/>
                        <a:t>CHATBOT SUDAH LAMA DIGUNA</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15 FEBRUARI 2023</a:t>
                      </a:r>
                      <a:endParaRPr b="0" i="0" sz="1200" u="none" cap="none" strike="noStrike">
                        <a:solidFill>
                          <a:srgbClr val="000000"/>
                        </a:solidFill>
                        <a:latin typeface="Calibri"/>
                        <a:ea typeface="Calibri"/>
                        <a:cs typeface="Calibri"/>
                        <a:sym typeface="Calibri"/>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363425">
                <a:tc>
                  <a:txBody>
                    <a:bodyPr/>
                    <a:lstStyle/>
                    <a:p>
                      <a:pPr indent="0" lvl="0" marL="0" marR="0" rtl="0" algn="ctr">
                        <a:spcBef>
                          <a:spcPts val="0"/>
                        </a:spcBef>
                        <a:spcAft>
                          <a:spcPts val="0"/>
                        </a:spcAft>
                        <a:buNone/>
                      </a:pPr>
                      <a:r>
                        <a:rPr lang="en-US" sz="1200"/>
                        <a:t>31</a:t>
                      </a:r>
                      <a:endParaRPr/>
                    </a:p>
                  </a:txBody>
                  <a:tcPr marT="34300" marB="34300" marR="68575" marL="68575"/>
                </a:tc>
                <a:tc>
                  <a:txBody>
                    <a:bodyPr/>
                    <a:lstStyle/>
                    <a:p>
                      <a:pPr indent="0" lvl="0" marL="0" marR="0" rtl="0" algn="l">
                        <a:spcBef>
                          <a:spcPts val="0"/>
                        </a:spcBef>
                        <a:spcAft>
                          <a:spcPts val="0"/>
                        </a:spcAft>
                        <a:buNone/>
                      </a:pPr>
                      <a:r>
                        <a:rPr lang="en-US" sz="1200"/>
                        <a:t>TERIMA KASIH BANTU BAIKI RUMAH KAMI</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16 FEBRUARI 2023</a:t>
                      </a:r>
                      <a:endParaRPr/>
                    </a:p>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MELAKA HARI INI</a:t>
                      </a:r>
                      <a:endParaRPr/>
                    </a:p>
                    <a:p>
                      <a:pPr indent="0" lvl="0" marL="0" marR="0" rtl="0" algn="ctr">
                        <a:spcBef>
                          <a:spcPts val="0"/>
                        </a:spcBef>
                        <a:spcAft>
                          <a:spcPts val="0"/>
                        </a:spcAft>
                        <a:buNone/>
                      </a:pPr>
                      <a:r>
                        <a:t/>
                      </a:r>
                      <a:endParaRPr sz="1200"/>
                    </a:p>
                  </a:txBody>
                  <a:tcPr marT="34300" marB="34300" marR="68575" marL="6857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0"/>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17" name="Google Shape;217;p20"/>
          <p:cNvSpPr txBox="1"/>
          <p:nvPr/>
        </p:nvSpPr>
        <p:spPr>
          <a:xfrm>
            <a:off x="3107094" y="952048"/>
            <a:ext cx="5971592"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PROGRAM DI IPT PERLU DIROMBAK LAHIR GRADUAN ‘PINTAR DAN TAJAM’|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8 FEBRUARI 2023</a:t>
            </a:r>
            <a:endParaRPr/>
          </a:p>
        </p:txBody>
      </p:sp>
      <p:pic>
        <p:nvPicPr>
          <p:cNvPr id="218" name="Google Shape;218;p20"/>
          <p:cNvPicPr preferRelativeResize="0"/>
          <p:nvPr/>
        </p:nvPicPr>
        <p:blipFill rotWithShape="1">
          <a:blip r:embed="rId3">
            <a:alphaModFix/>
          </a:blip>
          <a:srcRect b="0" l="0" r="0" t="0"/>
          <a:stretch/>
        </p:blipFill>
        <p:spPr>
          <a:xfrm>
            <a:off x="1731828" y="1559380"/>
            <a:ext cx="8722124" cy="52625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1"/>
          <p:cNvSpPr/>
          <p:nvPr/>
        </p:nvSpPr>
        <p:spPr>
          <a:xfrm>
            <a:off x="3386667" y="6223000"/>
            <a:ext cx="3141133" cy="23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21"/>
          <p:cNvSpPr txBox="1"/>
          <p:nvPr>
            <p:ph type="title"/>
          </p:nvPr>
        </p:nvSpPr>
        <p:spPr>
          <a:xfrm>
            <a:off x="3750733" y="135472"/>
            <a:ext cx="4391779" cy="751114"/>
          </a:xfrm>
          <a:prstGeom prst="rect">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BERITA HARIAN</a:t>
            </a:r>
            <a:endParaRPr/>
          </a:p>
        </p:txBody>
      </p:sp>
      <p:sp>
        <p:nvSpPr>
          <p:cNvPr id="225" name="Google Shape;225;p21"/>
          <p:cNvSpPr txBox="1"/>
          <p:nvPr/>
        </p:nvSpPr>
        <p:spPr>
          <a:xfrm>
            <a:off x="2861732" y="1144619"/>
            <a:ext cx="5918200" cy="8958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10 FEBRUARI 2023</a:t>
            </a:r>
            <a:endParaRPr/>
          </a:p>
          <a:p>
            <a:pPr indent="0" lvl="0" marL="0" marR="0" rtl="0" algn="ctr">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BH| TAASUB ‘LIKE’ DI MEDIA SOSIAL MEROSAK JIWA MANUSIA|     MS 11</a:t>
            </a:r>
            <a:endParaRPr/>
          </a:p>
        </p:txBody>
      </p:sp>
      <p:pic>
        <p:nvPicPr>
          <p:cNvPr id="226" name="Google Shape;226;p21"/>
          <p:cNvPicPr preferRelativeResize="0"/>
          <p:nvPr/>
        </p:nvPicPr>
        <p:blipFill rotWithShape="1">
          <a:blip r:embed="rId3">
            <a:alphaModFix/>
          </a:blip>
          <a:srcRect b="0" l="0" r="0" t="0"/>
          <a:stretch/>
        </p:blipFill>
        <p:spPr>
          <a:xfrm>
            <a:off x="2059430" y="1932628"/>
            <a:ext cx="7774384" cy="46861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2"/>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32" name="Google Shape;232;p22"/>
          <p:cNvSpPr txBox="1"/>
          <p:nvPr/>
        </p:nvSpPr>
        <p:spPr>
          <a:xfrm>
            <a:off x="3107094" y="952048"/>
            <a:ext cx="5971592"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PEMERKASAAN TVET CARA MADANI HAPUS PERSEPSI KELAS KEDUA|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10 FEBRUARI 2023</a:t>
            </a:r>
            <a:endParaRPr/>
          </a:p>
        </p:txBody>
      </p:sp>
      <p:pic>
        <p:nvPicPr>
          <p:cNvPr id="233" name="Google Shape;233;p22"/>
          <p:cNvPicPr preferRelativeResize="0"/>
          <p:nvPr/>
        </p:nvPicPr>
        <p:blipFill rotWithShape="1">
          <a:blip r:embed="rId3">
            <a:alphaModFix/>
          </a:blip>
          <a:srcRect b="0" l="0" r="0" t="0"/>
          <a:stretch/>
        </p:blipFill>
        <p:spPr>
          <a:xfrm>
            <a:off x="1884132" y="1703164"/>
            <a:ext cx="8423413" cy="49702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3"/>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239" name="Google Shape;239;p23"/>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MUSUH TERKINI DUNIA DIGITAL| MS 17</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10 FEBRUARI 2023</a:t>
            </a:r>
            <a:endParaRPr/>
          </a:p>
        </p:txBody>
      </p:sp>
      <p:pic>
        <p:nvPicPr>
          <p:cNvPr id="240" name="Google Shape;240;p23"/>
          <p:cNvPicPr preferRelativeResize="0"/>
          <p:nvPr/>
        </p:nvPicPr>
        <p:blipFill rotWithShape="1">
          <a:blip r:embed="rId3">
            <a:alphaModFix/>
          </a:blip>
          <a:srcRect b="0" l="0" r="0" t="0"/>
          <a:stretch/>
        </p:blipFill>
        <p:spPr>
          <a:xfrm>
            <a:off x="2090057" y="1703164"/>
            <a:ext cx="7918975" cy="5052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4"/>
          <p:cNvSpPr/>
          <p:nvPr/>
        </p:nvSpPr>
        <p:spPr>
          <a:xfrm>
            <a:off x="3386667" y="6223000"/>
            <a:ext cx="3141133" cy="23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6" name="Google Shape;246;p24"/>
          <p:cNvSpPr txBox="1"/>
          <p:nvPr>
            <p:ph type="title"/>
          </p:nvPr>
        </p:nvSpPr>
        <p:spPr>
          <a:xfrm>
            <a:off x="3750733" y="135472"/>
            <a:ext cx="4391779" cy="751114"/>
          </a:xfrm>
          <a:prstGeom prst="rect">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BERITA HARIAN</a:t>
            </a:r>
            <a:endParaRPr/>
          </a:p>
        </p:txBody>
      </p:sp>
      <p:sp>
        <p:nvSpPr>
          <p:cNvPr id="247" name="Google Shape;247;p24"/>
          <p:cNvSpPr txBox="1"/>
          <p:nvPr/>
        </p:nvSpPr>
        <p:spPr>
          <a:xfrm>
            <a:off x="2861732" y="1144619"/>
            <a:ext cx="5918200" cy="8958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13 JANUARI 2023</a:t>
            </a:r>
            <a:endParaRPr/>
          </a:p>
          <a:p>
            <a:pPr indent="0" lvl="0" marL="0" marR="0" rtl="0" algn="ctr">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BH|UPSI TUBUH FAKULTI BERTERAS DIGITAL| MS 21</a:t>
            </a:r>
            <a:endParaRPr/>
          </a:p>
        </p:txBody>
      </p:sp>
      <p:pic>
        <p:nvPicPr>
          <p:cNvPr id="248" name="Google Shape;248;p24"/>
          <p:cNvPicPr preferRelativeResize="0"/>
          <p:nvPr/>
        </p:nvPicPr>
        <p:blipFill rotWithShape="1">
          <a:blip r:embed="rId3">
            <a:alphaModFix/>
          </a:blip>
          <a:srcRect b="0" l="0" r="0" t="0"/>
          <a:stretch/>
        </p:blipFill>
        <p:spPr>
          <a:xfrm>
            <a:off x="1952046" y="2040471"/>
            <a:ext cx="8287907" cy="39724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5"/>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54" name="Google Shape;254;p25"/>
          <p:cNvSpPr txBox="1"/>
          <p:nvPr/>
        </p:nvSpPr>
        <p:spPr>
          <a:xfrm>
            <a:off x="1772816" y="952048"/>
            <a:ext cx="7744408"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IMPAK LATIHAN TEKNIKAL DAN VOKASIONAL (TVET) DALAM PEMBANGUNAN EKONOKMI| MS 34 |13 FEBRUARI 2023</a:t>
            </a:r>
            <a:endParaRPr/>
          </a:p>
        </p:txBody>
      </p:sp>
      <p:pic>
        <p:nvPicPr>
          <p:cNvPr id="255" name="Google Shape;255;p25"/>
          <p:cNvPicPr preferRelativeResize="0"/>
          <p:nvPr/>
        </p:nvPicPr>
        <p:blipFill rotWithShape="1">
          <a:blip r:embed="rId3">
            <a:alphaModFix/>
          </a:blip>
          <a:srcRect b="0" l="0" r="0" t="0"/>
          <a:stretch/>
        </p:blipFill>
        <p:spPr>
          <a:xfrm>
            <a:off x="3929352" y="1270904"/>
            <a:ext cx="4333295" cy="54960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6"/>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261" name="Google Shape;261;p26"/>
          <p:cNvSpPr txBox="1"/>
          <p:nvPr/>
        </p:nvSpPr>
        <p:spPr>
          <a:xfrm>
            <a:off x="3107094" y="858738"/>
            <a:ext cx="5971592" cy="447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TVET : PEMERKASAAN DI BAWAH SATU PENGURUSAN | MS 19 |13 FEBRUARI 2023</a:t>
            </a:r>
            <a:endParaRPr/>
          </a:p>
        </p:txBody>
      </p:sp>
      <p:pic>
        <p:nvPicPr>
          <p:cNvPr id="262" name="Google Shape;262;p26"/>
          <p:cNvPicPr preferRelativeResize="0"/>
          <p:nvPr/>
        </p:nvPicPr>
        <p:blipFill rotWithShape="1">
          <a:blip r:embed="rId3">
            <a:alphaModFix/>
          </a:blip>
          <a:srcRect b="0" l="0" r="0" t="0"/>
          <a:stretch/>
        </p:blipFill>
        <p:spPr>
          <a:xfrm>
            <a:off x="3925272" y="1149937"/>
            <a:ext cx="4341456" cy="56263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7"/>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268" name="Google Shape;268;p27"/>
          <p:cNvSpPr txBox="1"/>
          <p:nvPr/>
        </p:nvSpPr>
        <p:spPr>
          <a:xfrm>
            <a:off x="2631233" y="808264"/>
            <a:ext cx="6531427"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MODAL INSAN MAHIR, “KUNCI” MASA DEPAN NEGARA| MS 20| 13 FEBRUARI 2023</a:t>
            </a:r>
            <a:endParaRPr/>
          </a:p>
        </p:txBody>
      </p:sp>
      <p:pic>
        <p:nvPicPr>
          <p:cNvPr id="269" name="Google Shape;269;p27"/>
          <p:cNvPicPr preferRelativeResize="0"/>
          <p:nvPr/>
        </p:nvPicPr>
        <p:blipFill rotWithShape="1">
          <a:blip r:embed="rId3">
            <a:alphaModFix/>
          </a:blip>
          <a:srcRect b="0" l="0" r="0" t="0"/>
          <a:stretch/>
        </p:blipFill>
        <p:spPr>
          <a:xfrm>
            <a:off x="3724633" y="1119669"/>
            <a:ext cx="4344626" cy="56356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8"/>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275" name="Google Shape;275;p28"/>
          <p:cNvSpPr txBox="1"/>
          <p:nvPr/>
        </p:nvSpPr>
        <p:spPr>
          <a:xfrm>
            <a:off x="1938950" y="808264"/>
            <a:ext cx="8240748"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MSU PEROLEH AKREDITASI APEIM : PENGIKTIRAFAN KALI KEDUA SELEPAS DIIKTIRAF PADA 2017| MS 21|13 FEBRUARI 2023</a:t>
            </a:r>
            <a:endParaRPr/>
          </a:p>
        </p:txBody>
      </p:sp>
      <p:pic>
        <p:nvPicPr>
          <p:cNvPr id="276" name="Google Shape;276;p28"/>
          <p:cNvPicPr preferRelativeResize="0"/>
          <p:nvPr/>
        </p:nvPicPr>
        <p:blipFill rotWithShape="1">
          <a:blip r:embed="rId3">
            <a:alphaModFix/>
          </a:blip>
          <a:srcRect b="0" l="0" r="0" t="0"/>
          <a:stretch/>
        </p:blipFill>
        <p:spPr>
          <a:xfrm>
            <a:off x="3862873" y="1091683"/>
            <a:ext cx="4503703" cy="57113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9"/>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82" name="Google Shape;282;p29"/>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KERAJAAN TELITI SYOR KAJI SEMULA KURIKULUM PERADABAN ISLAM|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27 JANUARI 2023</a:t>
            </a:r>
            <a:endParaRPr/>
          </a:p>
        </p:txBody>
      </p:sp>
      <p:pic>
        <p:nvPicPr>
          <p:cNvPr id="283" name="Google Shape;283;p29"/>
          <p:cNvPicPr preferRelativeResize="0"/>
          <p:nvPr/>
        </p:nvPicPr>
        <p:blipFill rotWithShape="1">
          <a:blip r:embed="rId3">
            <a:alphaModFix/>
          </a:blip>
          <a:srcRect b="0" l="0" r="0" t="0"/>
          <a:stretch/>
        </p:blipFill>
        <p:spPr>
          <a:xfrm>
            <a:off x="3829743" y="1703164"/>
            <a:ext cx="3970649" cy="51042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graphicFrame>
        <p:nvGraphicFramePr>
          <p:cNvPr id="94" name="Google Shape;94;p3"/>
          <p:cNvGraphicFramePr/>
          <p:nvPr/>
        </p:nvGraphicFramePr>
        <p:xfrm>
          <a:off x="1930400" y="465668"/>
          <a:ext cx="3000000" cy="3000000"/>
        </p:xfrm>
        <a:graphic>
          <a:graphicData uri="http://schemas.openxmlformats.org/drawingml/2006/table">
            <a:tbl>
              <a:tblPr bandRow="1" firstRow="1">
                <a:noFill/>
                <a:tableStyleId>{BC22C089-DE22-440F-954C-17278C15F7B5}</a:tableStyleId>
              </a:tblPr>
              <a:tblGrid>
                <a:gridCol w="795850"/>
                <a:gridCol w="3318950"/>
                <a:gridCol w="2057400"/>
                <a:gridCol w="2057400"/>
              </a:tblGrid>
              <a:tr h="305575">
                <a:tc>
                  <a:txBody>
                    <a:bodyPr/>
                    <a:lstStyle/>
                    <a:p>
                      <a:pPr indent="0" lvl="0" marL="0" marR="0" rtl="0" algn="ctr">
                        <a:spcBef>
                          <a:spcPts val="0"/>
                        </a:spcBef>
                        <a:spcAft>
                          <a:spcPts val="0"/>
                        </a:spcAft>
                        <a:buNone/>
                      </a:pPr>
                      <a:r>
                        <a:rPr lang="en-US" sz="1200"/>
                        <a:t>BIL</a:t>
                      </a:r>
                      <a:endParaRPr/>
                    </a:p>
                  </a:txBody>
                  <a:tcPr marT="34300" marB="34300" marR="68575" marL="68575"/>
                </a:tc>
                <a:tc>
                  <a:txBody>
                    <a:bodyPr/>
                    <a:lstStyle/>
                    <a:p>
                      <a:pPr indent="0" lvl="0" marL="0" marR="0" rtl="0" algn="ctr">
                        <a:spcBef>
                          <a:spcPts val="0"/>
                        </a:spcBef>
                        <a:spcAft>
                          <a:spcPts val="0"/>
                        </a:spcAft>
                        <a:buNone/>
                      </a:pPr>
                      <a:r>
                        <a:rPr lang="en-US" sz="1200"/>
                        <a:t>TAJUK</a:t>
                      </a:r>
                      <a:endParaRPr/>
                    </a:p>
                  </a:txBody>
                  <a:tcPr marT="34300" marB="34300" marR="68575" marL="68575"/>
                </a:tc>
                <a:tc>
                  <a:txBody>
                    <a:bodyPr/>
                    <a:lstStyle/>
                    <a:p>
                      <a:pPr indent="0" lvl="0" marL="0" marR="0" rtl="0" algn="ctr">
                        <a:spcBef>
                          <a:spcPts val="0"/>
                        </a:spcBef>
                        <a:spcAft>
                          <a:spcPts val="0"/>
                        </a:spcAft>
                        <a:buNone/>
                      </a:pPr>
                      <a:r>
                        <a:rPr lang="en-US" sz="1200"/>
                        <a:t>TARIKH</a:t>
                      </a:r>
                      <a:endParaRPr/>
                    </a:p>
                  </a:txBody>
                  <a:tcPr marT="34300" marB="34300" marR="68575" marL="68575"/>
                </a:tc>
                <a:tc>
                  <a:txBody>
                    <a:bodyPr/>
                    <a:lstStyle/>
                    <a:p>
                      <a:pPr indent="0" lvl="0" marL="0" marR="0" rtl="0" algn="ctr">
                        <a:spcBef>
                          <a:spcPts val="0"/>
                        </a:spcBef>
                        <a:spcAft>
                          <a:spcPts val="0"/>
                        </a:spcAft>
                        <a:buNone/>
                      </a:pPr>
                      <a:r>
                        <a:rPr lang="en-US" sz="1200"/>
                        <a:t>SURAT</a:t>
                      </a:r>
                      <a:r>
                        <a:rPr lang="en-US" sz="1200"/>
                        <a:t>KHABAR</a:t>
                      </a:r>
                      <a:endParaRPr sz="1200"/>
                    </a:p>
                  </a:txBody>
                  <a:tcPr marT="34300" marB="34300" marR="68575" marL="68575"/>
                </a:tc>
              </a:tr>
              <a:tr h="527825">
                <a:tc>
                  <a:txBody>
                    <a:bodyPr/>
                    <a:lstStyle/>
                    <a:p>
                      <a:pPr indent="0" lvl="0" marL="0" marR="0" rtl="0" algn="ctr">
                        <a:spcBef>
                          <a:spcPts val="0"/>
                        </a:spcBef>
                        <a:spcAft>
                          <a:spcPts val="0"/>
                        </a:spcAft>
                        <a:buNone/>
                      </a:pPr>
                      <a:r>
                        <a:rPr lang="en-US" sz="1200"/>
                        <a:t>32</a:t>
                      </a:r>
                      <a:endParaRPr/>
                    </a:p>
                  </a:txBody>
                  <a:tcPr marT="34300" marB="34300" marR="68575" marL="68575"/>
                </a:tc>
                <a:tc>
                  <a:txBody>
                    <a:bodyPr/>
                    <a:lstStyle/>
                    <a:p>
                      <a:pPr indent="0" lvl="0" marL="0" marR="0" rtl="0" algn="l">
                        <a:spcBef>
                          <a:spcPts val="0"/>
                        </a:spcBef>
                        <a:spcAft>
                          <a:spcPts val="0"/>
                        </a:spcAft>
                        <a:buNone/>
                      </a:pPr>
                      <a:r>
                        <a:rPr lang="en-US" sz="1200"/>
                        <a:t>BUDAYAKAN INTEGRITI DENGAN PENDIDIKAN BERTERUSAN</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20 FEBRUARI 2023</a:t>
                      </a:r>
                      <a:endParaRPr/>
                    </a:p>
                  </a:txBody>
                  <a:tcPr marT="34300" marB="34300" marR="68575" marL="68575"/>
                </a:tc>
                <a:tc>
                  <a:txBody>
                    <a:bodyPr/>
                    <a:lstStyle/>
                    <a:p>
                      <a:pPr indent="0" lvl="0" marL="0" marR="0" rtl="0" algn="ctr">
                        <a:spcBef>
                          <a:spcPts val="0"/>
                        </a:spcBef>
                        <a:spcAft>
                          <a:spcPts val="0"/>
                        </a:spcAft>
                        <a:buNone/>
                      </a:pPr>
                      <a:r>
                        <a:rPr lang="en-US" sz="1200"/>
                        <a:t>SINAR HARIAN</a:t>
                      </a:r>
                      <a:endParaRPr/>
                    </a:p>
                  </a:txBody>
                  <a:tcPr marT="34300" marB="34300" marR="68575" marL="68575"/>
                </a:tc>
              </a:tr>
              <a:tr h="527825">
                <a:tc>
                  <a:txBody>
                    <a:bodyPr/>
                    <a:lstStyle/>
                    <a:p>
                      <a:pPr indent="0" lvl="0" marL="0" marR="0" rtl="0" algn="ctr">
                        <a:spcBef>
                          <a:spcPts val="0"/>
                        </a:spcBef>
                        <a:spcAft>
                          <a:spcPts val="0"/>
                        </a:spcAft>
                        <a:buNone/>
                      </a:pPr>
                      <a:r>
                        <a:rPr lang="en-US" sz="1200"/>
                        <a:t>33</a:t>
                      </a:r>
                      <a:endParaRPr/>
                    </a:p>
                  </a:txBody>
                  <a:tcPr marT="34300" marB="34300" marR="68575" marL="68575"/>
                </a:tc>
                <a:tc>
                  <a:txBody>
                    <a:bodyPr/>
                    <a:lstStyle/>
                    <a:p>
                      <a:pPr indent="0" lvl="0" marL="0" marR="0" rtl="0" algn="l">
                        <a:spcBef>
                          <a:spcPts val="0"/>
                        </a:spcBef>
                        <a:spcAft>
                          <a:spcPts val="0"/>
                        </a:spcAft>
                        <a:buNone/>
                      </a:pPr>
                      <a:r>
                        <a:rPr lang="en-US" sz="1200"/>
                        <a:t>DAFTAR PEKERJA TVET, TAWARKAN GAJI LUMAYAN MELEBIHI PEMANDU E-HAILING</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20 FEBRUARI 2023</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BERITA HARIAN</a:t>
                      </a:r>
                      <a:endParaRPr/>
                    </a:p>
                  </a:txBody>
                  <a:tcPr marT="34300" marB="34300" marR="68575" marL="68575"/>
                </a:tc>
              </a:tr>
              <a:tr h="527825">
                <a:tc>
                  <a:txBody>
                    <a:bodyPr/>
                    <a:lstStyle/>
                    <a:p>
                      <a:pPr indent="0" lvl="0" marL="0" marR="0" rtl="0" algn="ctr">
                        <a:spcBef>
                          <a:spcPts val="0"/>
                        </a:spcBef>
                        <a:spcAft>
                          <a:spcPts val="0"/>
                        </a:spcAft>
                        <a:buNone/>
                      </a:pPr>
                      <a:r>
                        <a:rPr lang="en-US" sz="1200"/>
                        <a:t>34</a:t>
                      </a:r>
                      <a:endParaRPr/>
                    </a:p>
                  </a:txBody>
                  <a:tcPr marT="34300" marB="34300" marR="68575" marL="68575"/>
                </a:tc>
                <a:tc>
                  <a:txBody>
                    <a:bodyPr/>
                    <a:lstStyle/>
                    <a:p>
                      <a:pPr indent="0" lvl="0" marL="0" marR="0" rtl="0" algn="l">
                        <a:spcBef>
                          <a:spcPts val="0"/>
                        </a:spcBef>
                        <a:spcAft>
                          <a:spcPts val="0"/>
                        </a:spcAft>
                        <a:buNone/>
                      </a:pPr>
                      <a:r>
                        <a:rPr lang="en-US" sz="1200"/>
                        <a:t>‘KEPERCAYAAN PACU KECEMERLANGAN PENDIDIKAN</a:t>
                      </a:r>
                      <a:endParaRPr sz="1200"/>
                    </a:p>
                  </a:txBody>
                  <a:tcPr marT="34300" marB="34300" marR="68575" marL="68575"/>
                </a:tc>
                <a:tc>
                  <a:txBody>
                    <a:bodyPr/>
                    <a:lstStyle/>
                    <a:p>
                      <a:pPr indent="0" lvl="0" marL="0" marR="0" rtl="0" algn="ctr">
                        <a:spcBef>
                          <a:spcPts val="0"/>
                        </a:spcBef>
                        <a:spcAft>
                          <a:spcPts val="0"/>
                        </a:spcAft>
                        <a:buNone/>
                      </a:pPr>
                      <a:r>
                        <a:rPr lang="en-US" sz="1200"/>
                        <a:t>20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527825">
                <a:tc>
                  <a:txBody>
                    <a:bodyPr/>
                    <a:lstStyle/>
                    <a:p>
                      <a:pPr indent="0" lvl="0" marL="0" marR="0" rtl="0" algn="ctr">
                        <a:spcBef>
                          <a:spcPts val="0"/>
                        </a:spcBef>
                        <a:spcAft>
                          <a:spcPts val="0"/>
                        </a:spcAft>
                        <a:buNone/>
                      </a:pPr>
                      <a:r>
                        <a:rPr lang="en-US" sz="1200"/>
                        <a:t>35</a:t>
                      </a:r>
                      <a:endParaRPr/>
                    </a:p>
                  </a:txBody>
                  <a:tcPr marT="34300" marB="34300" marR="68575" marL="68575"/>
                </a:tc>
                <a:tc>
                  <a:txBody>
                    <a:bodyPr/>
                    <a:lstStyle/>
                    <a:p>
                      <a:pPr indent="0" lvl="0" marL="0" marR="0" rtl="0" algn="l">
                        <a:spcBef>
                          <a:spcPts val="0"/>
                        </a:spcBef>
                        <a:spcAft>
                          <a:spcPts val="0"/>
                        </a:spcAft>
                        <a:buNone/>
                      </a:pPr>
                      <a:r>
                        <a:rPr lang="en-US" sz="1200"/>
                        <a:t>TEKNOLOGI AI PEMUDAH PROSES PEMBELAJARAN, CETUS KREATIVITI PELAJAR</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22 FEBRUARI 2023</a:t>
                      </a:r>
                      <a:endParaRPr/>
                    </a:p>
                  </a:txBody>
                  <a:tcPr marT="34300" marB="34300" marR="68575" marL="68575"/>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BERITA HARIAN</a:t>
                      </a:r>
                      <a:endParaRPr/>
                    </a:p>
                  </a:txBody>
                  <a:tcPr marT="34300" marB="34300" marR="68575" marL="68575"/>
                </a:tc>
              </a:tr>
              <a:tr h="305575">
                <a:tc>
                  <a:txBody>
                    <a:bodyPr/>
                    <a:lstStyle/>
                    <a:p>
                      <a:pPr indent="0" lvl="0" marL="0" marR="0" rtl="0" algn="ctr">
                        <a:spcBef>
                          <a:spcPts val="0"/>
                        </a:spcBef>
                        <a:spcAft>
                          <a:spcPts val="0"/>
                        </a:spcAft>
                        <a:buNone/>
                      </a:pPr>
                      <a:r>
                        <a:rPr lang="en-US" sz="1200"/>
                        <a:t>36</a:t>
                      </a:r>
                      <a:endParaRPr/>
                    </a:p>
                  </a:txBody>
                  <a:tcPr marT="34300" marB="34300" marR="68575" marL="68575"/>
                </a:tc>
                <a:tc>
                  <a:txBody>
                    <a:bodyPr/>
                    <a:lstStyle/>
                    <a:p>
                      <a:pPr indent="0" lvl="0" marL="0" marR="0" rtl="0" algn="l">
                        <a:spcBef>
                          <a:spcPts val="0"/>
                        </a:spcBef>
                        <a:spcAft>
                          <a:spcPts val="0"/>
                        </a:spcAft>
                        <a:buNone/>
                      </a:pPr>
                      <a:r>
                        <a:rPr lang="en-US" sz="1200"/>
                        <a:t>TELITI SEMULA PROGRAM AKEDAMIK IPT</a:t>
                      </a:r>
                      <a:endParaRPr/>
                    </a:p>
                  </a:txBody>
                  <a:tcPr marT="34300" marB="34300" marR="68575" marL="68575"/>
                </a:tc>
                <a:tc>
                  <a:txBody>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23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r h="527825">
                <a:tc>
                  <a:txBody>
                    <a:bodyPr/>
                    <a:lstStyle/>
                    <a:p>
                      <a:pPr indent="0" lvl="0" marL="0" marR="0" rtl="0" algn="ctr">
                        <a:spcBef>
                          <a:spcPts val="0"/>
                        </a:spcBef>
                        <a:spcAft>
                          <a:spcPts val="0"/>
                        </a:spcAft>
                        <a:buNone/>
                      </a:pPr>
                      <a:r>
                        <a:rPr lang="en-US" sz="1200"/>
                        <a:t>37</a:t>
                      </a:r>
                      <a:endParaRPr/>
                    </a:p>
                  </a:txBody>
                  <a:tcPr marT="34300" marB="34300" marR="68575" marL="68575"/>
                </a:tc>
                <a:tc>
                  <a:txBody>
                    <a:bodyPr/>
                    <a:lstStyle/>
                    <a:p>
                      <a:pPr indent="0" lvl="0" marL="0" marR="0" rtl="0" algn="l">
                        <a:spcBef>
                          <a:spcPts val="0"/>
                        </a:spcBef>
                        <a:spcAft>
                          <a:spcPts val="0"/>
                        </a:spcAft>
                        <a:buNone/>
                      </a:pPr>
                      <a:r>
                        <a:rPr lang="en-US" sz="1200"/>
                        <a:t>KERJASAMA PERKASA TVET DALAM TEKNOLOGI KENDERAAN</a:t>
                      </a:r>
                      <a:endParaRPr sz="1200"/>
                    </a:p>
                  </a:txBody>
                  <a:tcPr marT="34300" marB="34300" marR="68575" marL="68575"/>
                </a:tc>
                <a:tc>
                  <a:txBody>
                    <a:bodyPr/>
                    <a:lstStyle/>
                    <a:p>
                      <a:pPr indent="0" lvl="0" marL="0" marR="0" rtl="0" algn="ctr">
                        <a:spcBef>
                          <a:spcPts val="0"/>
                        </a:spcBef>
                        <a:spcAft>
                          <a:spcPts val="0"/>
                        </a:spcAft>
                        <a:buNone/>
                      </a:pPr>
                      <a:r>
                        <a:rPr lang="en-US" sz="1200"/>
                        <a:t>24 FEBRUARI 2023</a:t>
                      </a:r>
                      <a:endParaRPr/>
                    </a:p>
                  </a:txBody>
                  <a:tcPr marT="34300" marB="34300" marR="68575" marL="68575"/>
                </a:tc>
                <a:tc>
                  <a:txBody>
                    <a:bodyPr/>
                    <a:lstStyle/>
                    <a:p>
                      <a:pPr indent="0" lvl="0" marL="0" marR="0" rtl="0" algn="ctr">
                        <a:spcBef>
                          <a:spcPts val="0"/>
                        </a:spcBef>
                        <a:spcAft>
                          <a:spcPts val="0"/>
                        </a:spcAft>
                        <a:buNone/>
                      </a:pPr>
                      <a:r>
                        <a:rPr lang="en-US" sz="1200"/>
                        <a:t>BERITA HARIAN</a:t>
                      </a:r>
                      <a:endParaRPr/>
                    </a:p>
                  </a:txBody>
                  <a:tcPr marT="34300" marB="34300" marR="68575" marL="6857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289" name="Google Shape;289;p30"/>
          <p:cNvSpPr txBox="1"/>
          <p:nvPr/>
        </p:nvSpPr>
        <p:spPr>
          <a:xfrm>
            <a:off x="2043403" y="808264"/>
            <a:ext cx="7632441"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KEMAHIRAN PLATFORM BINA KERJAYA| MS 22 |13 FEBRUARI 2023</a:t>
            </a:r>
            <a:endParaRPr/>
          </a:p>
        </p:txBody>
      </p:sp>
      <p:pic>
        <p:nvPicPr>
          <p:cNvPr id="290" name="Google Shape;290;p30"/>
          <p:cNvPicPr preferRelativeResize="0"/>
          <p:nvPr/>
        </p:nvPicPr>
        <p:blipFill rotWithShape="1">
          <a:blip r:embed="rId3">
            <a:alphaModFix/>
          </a:blip>
          <a:srcRect b="0" l="0" r="0" t="0"/>
          <a:stretch/>
        </p:blipFill>
        <p:spPr>
          <a:xfrm>
            <a:off x="3956721" y="1091682"/>
            <a:ext cx="4278558" cy="56472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1"/>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296" name="Google Shape;296;p31"/>
          <p:cNvSpPr txBox="1"/>
          <p:nvPr/>
        </p:nvSpPr>
        <p:spPr>
          <a:xfrm>
            <a:off x="2379305" y="952048"/>
            <a:ext cx="7175241"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BH|KPT TIDAK TOLAK TEKNOLOGI| MS 8 |15 FEBRUARI 2023</a:t>
            </a:r>
            <a:endParaRPr/>
          </a:p>
        </p:txBody>
      </p:sp>
      <p:pic>
        <p:nvPicPr>
          <p:cNvPr id="297" name="Google Shape;297;p31"/>
          <p:cNvPicPr preferRelativeResize="0"/>
          <p:nvPr/>
        </p:nvPicPr>
        <p:blipFill rotWithShape="1">
          <a:blip r:embed="rId3">
            <a:alphaModFix/>
          </a:blip>
          <a:srcRect b="0" l="0" r="0" t="0"/>
          <a:stretch/>
        </p:blipFill>
        <p:spPr>
          <a:xfrm>
            <a:off x="3842594" y="1786621"/>
            <a:ext cx="4730748" cy="38487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2"/>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303" name="Google Shape;303;p32"/>
          <p:cNvSpPr txBox="1"/>
          <p:nvPr/>
        </p:nvSpPr>
        <p:spPr>
          <a:xfrm>
            <a:off x="2397967" y="952048"/>
            <a:ext cx="6848670"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CHATBOT SUDAH LAMA DIGUNA| MS 8 |15 FEBRUARI 2023</a:t>
            </a:r>
            <a:endParaRPr/>
          </a:p>
        </p:txBody>
      </p:sp>
      <p:pic>
        <p:nvPicPr>
          <p:cNvPr id="304" name="Google Shape;304;p32"/>
          <p:cNvPicPr preferRelativeResize="0"/>
          <p:nvPr/>
        </p:nvPicPr>
        <p:blipFill rotWithShape="1">
          <a:blip r:embed="rId3">
            <a:alphaModFix/>
          </a:blip>
          <a:srcRect b="0" l="0" r="0" t="0"/>
          <a:stretch/>
        </p:blipFill>
        <p:spPr>
          <a:xfrm>
            <a:off x="4308962" y="1982563"/>
            <a:ext cx="3574075" cy="43249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3"/>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310" name="Google Shape;310;p33"/>
          <p:cNvSpPr txBox="1"/>
          <p:nvPr/>
        </p:nvSpPr>
        <p:spPr>
          <a:xfrm>
            <a:off x="1645036" y="1001937"/>
            <a:ext cx="8593493"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BH|IPT PANTAU PELAJAR GUNA ChatGPT| MS 8 |15 FEBRUARI 2023</a:t>
            </a:r>
            <a:endParaRPr/>
          </a:p>
        </p:txBody>
      </p:sp>
      <p:pic>
        <p:nvPicPr>
          <p:cNvPr id="311" name="Google Shape;311;p33"/>
          <p:cNvPicPr preferRelativeResize="0"/>
          <p:nvPr/>
        </p:nvPicPr>
        <p:blipFill rotWithShape="1">
          <a:blip r:embed="rId3">
            <a:alphaModFix/>
          </a:blip>
          <a:srcRect b="0" l="0" r="0" t="0"/>
          <a:stretch/>
        </p:blipFill>
        <p:spPr>
          <a:xfrm>
            <a:off x="2619922" y="1399593"/>
            <a:ext cx="6952156" cy="52647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4"/>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317" name="Google Shape;317;p34"/>
          <p:cNvSpPr txBox="1"/>
          <p:nvPr/>
        </p:nvSpPr>
        <p:spPr>
          <a:xfrm>
            <a:off x="2519266" y="952048"/>
            <a:ext cx="725921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MANFAATKAN APLIKASI AI TANPA JEJAS KEPINTARAN, EMOSI INSAN| MS 10 |16 FEBRUARI 2023</a:t>
            </a:r>
            <a:endParaRPr/>
          </a:p>
        </p:txBody>
      </p:sp>
      <p:pic>
        <p:nvPicPr>
          <p:cNvPr id="318" name="Google Shape;318;p34"/>
          <p:cNvPicPr preferRelativeResize="0"/>
          <p:nvPr/>
        </p:nvPicPr>
        <p:blipFill rotWithShape="1">
          <a:blip r:embed="rId3">
            <a:alphaModFix/>
          </a:blip>
          <a:srcRect b="0" l="0" r="0" t="0"/>
          <a:stretch/>
        </p:blipFill>
        <p:spPr>
          <a:xfrm>
            <a:off x="3600905" y="1343609"/>
            <a:ext cx="4990189" cy="53207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5"/>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MELAKA HARI INI</a:t>
            </a:r>
            <a:endParaRPr/>
          </a:p>
        </p:txBody>
      </p:sp>
      <p:sp>
        <p:nvSpPr>
          <p:cNvPr id="324" name="Google Shape;324;p35"/>
          <p:cNvSpPr txBox="1"/>
          <p:nvPr/>
        </p:nvSpPr>
        <p:spPr>
          <a:xfrm>
            <a:off x="3516990" y="844879"/>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MHI| TERIMA KASIH BANTU BAIKI RUMAH KAMI| MS 11 | NO 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16 FEBRUARI 2023</a:t>
            </a:r>
            <a:endParaRPr/>
          </a:p>
        </p:txBody>
      </p:sp>
      <p:pic>
        <p:nvPicPr>
          <p:cNvPr descr="photo_2023-02-16_14-50-15" id="325" name="Google Shape;325;p35"/>
          <p:cNvPicPr preferRelativeResize="0"/>
          <p:nvPr/>
        </p:nvPicPr>
        <p:blipFill rotWithShape="1">
          <a:blip r:embed="rId3">
            <a:alphaModFix/>
          </a:blip>
          <a:srcRect b="0" l="0" r="0" t="0"/>
          <a:stretch/>
        </p:blipFill>
        <p:spPr>
          <a:xfrm>
            <a:off x="3135352" y="1488826"/>
            <a:ext cx="5943600" cy="3962400"/>
          </a:xfrm>
          <a:prstGeom prst="rect">
            <a:avLst/>
          </a:prstGeom>
          <a:noFill/>
          <a:ln>
            <a:noFill/>
          </a:ln>
        </p:spPr>
      </p:pic>
      <p:sp>
        <p:nvSpPr>
          <p:cNvPr id="326" name="Google Shape;326;p35"/>
          <p:cNvSpPr/>
          <p:nvPr/>
        </p:nvSpPr>
        <p:spPr>
          <a:xfrm>
            <a:off x="3259873" y="5380672"/>
            <a:ext cx="60960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222222"/>
                </a:solidFill>
                <a:latin typeface="Calibri"/>
                <a:ea typeface="Calibri"/>
                <a:cs typeface="Calibri"/>
                <a:sym typeface="Calibri"/>
              </a:rPr>
              <a:t>Pengarah Politeknik Melaka, Sr Razali Johari (dua dari kanan) hadir melawat kerja-kerja membaiki rumah sempena Majlis Penyerahan Rumah Asnaf Yang Dibaik Pulih dalam Program 'Masih Ada Yang Sayang' di Kampung Surau Batu Paya Dalam. Foto Iqmal Haqim Rosman</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MELAKA HARI INI</a:t>
            </a:r>
            <a:endParaRPr/>
          </a:p>
        </p:txBody>
      </p:sp>
      <p:sp>
        <p:nvSpPr>
          <p:cNvPr id="332" name="Google Shape;332;p36"/>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MHI</a:t>
            </a:r>
            <a:r>
              <a:rPr lang="en-US" sz="1200">
                <a:solidFill>
                  <a:schemeClr val="dk1"/>
                </a:solidFill>
                <a:latin typeface="Calibri"/>
                <a:ea typeface="Calibri"/>
                <a:cs typeface="Calibri"/>
                <a:sym typeface="Calibri"/>
              </a:rPr>
              <a:t>| TERIMA KASIH BANTU BAIKI RUMAH KAMI| MS 11 | NO 2</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16 FEBRUARI 2023</a:t>
            </a:r>
            <a:endParaRPr/>
          </a:p>
        </p:txBody>
      </p:sp>
      <p:sp>
        <p:nvSpPr>
          <p:cNvPr id="333" name="Google Shape;333;p36"/>
          <p:cNvSpPr/>
          <p:nvPr/>
        </p:nvSpPr>
        <p:spPr>
          <a:xfrm>
            <a:off x="3070302" y="1608179"/>
            <a:ext cx="6096000"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Terima kasih bantu baiki rumah</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SITI SALEHAH</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KHAMIS, 16 FEBRUARI 2023 @ 16:31</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AYER MOLEK 16 Februari – “Selepas 10 tahun kami tinggal dalam keadaan rumah yang tidak selesa, akhirnya cucu-cucu dapat merasai suasana yang lebih baik dari sebelum ini,” luah warga emas Abu Margono.</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Kediaman dihuni Abu, 80, bersama isteri, anak, menantu dan sembilan cucu termasuk empat daripadanya orang kurang upaya (OKU) yang sebelum ini dalam keadaan daif, terpilih untuk dibaik pulih menerusi program tanggungjawab sosial korporat (CSR) Masih Ada Yang Sayang, kolaborasi antara Majlis Agama Islam Melaka (MAIM) dan Politeknik Melaka.</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Menurut pesara tentera itu berkata, paling ketara apabila banyak bahagian bumbung rumahnya bocor dan setiap kali hujan, mereka anak beranak akan meletakkan baldi bagi mengelak keadaan di dalam rumah basah.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MELAKA HARI INI</a:t>
            </a:r>
            <a:endParaRPr/>
          </a:p>
        </p:txBody>
      </p:sp>
      <p:sp>
        <p:nvSpPr>
          <p:cNvPr id="339" name="Google Shape;339;p37"/>
          <p:cNvSpPr txBox="1"/>
          <p:nvPr/>
        </p:nvSpPr>
        <p:spPr>
          <a:xfrm>
            <a:off x="3516990" y="884350"/>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MHI</a:t>
            </a:r>
            <a:r>
              <a:rPr lang="en-US" sz="1200">
                <a:solidFill>
                  <a:schemeClr val="dk1"/>
                </a:solidFill>
                <a:latin typeface="Calibri"/>
                <a:ea typeface="Calibri"/>
                <a:cs typeface="Calibri"/>
                <a:sym typeface="Calibri"/>
              </a:rPr>
              <a:t>| TERIMA KASIH BANTU BAIKI RUMAH KAMI| MS 11 |NO 3</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16 FEBRUARI 2023</a:t>
            </a:r>
            <a:endParaRPr/>
          </a:p>
        </p:txBody>
      </p:sp>
      <p:pic>
        <p:nvPicPr>
          <p:cNvPr descr="photo_2023-02-16_14-51-48" id="340" name="Google Shape;340;p37"/>
          <p:cNvPicPr preferRelativeResize="0"/>
          <p:nvPr/>
        </p:nvPicPr>
        <p:blipFill rotWithShape="1">
          <a:blip r:embed="rId3">
            <a:alphaModFix/>
          </a:blip>
          <a:srcRect b="0" l="0" r="0" t="0"/>
          <a:stretch/>
        </p:blipFill>
        <p:spPr>
          <a:xfrm>
            <a:off x="3048000" y="1447800"/>
            <a:ext cx="5943600" cy="3962400"/>
          </a:xfrm>
          <a:prstGeom prst="rect">
            <a:avLst/>
          </a:prstGeom>
          <a:noFill/>
          <a:ln>
            <a:noFill/>
          </a:ln>
        </p:spPr>
      </p:pic>
      <p:sp>
        <p:nvSpPr>
          <p:cNvPr id="341" name="Google Shape;341;p37"/>
          <p:cNvSpPr/>
          <p:nvPr/>
        </p:nvSpPr>
        <p:spPr>
          <a:xfrm>
            <a:off x="3048000" y="5334757"/>
            <a:ext cx="6096000" cy="127778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800">
                <a:solidFill>
                  <a:schemeClr val="dk1"/>
                </a:solidFill>
                <a:latin typeface="Times New Roman"/>
                <a:ea typeface="Times New Roman"/>
                <a:cs typeface="Times New Roman"/>
                <a:sym typeface="Times New Roman"/>
              </a:rPr>
              <a:t>Pemilik rumah, Abu Margono, 80 ditemui sempena Majlis Penyerahan Rumah Asnaf Yang Dibaik Pulih dalam Program ‘Masih Ada Yang Sayang’ di Kampung Surau Batu Paya Dalam. Foto Iqmal Haqim Rosman</a:t>
            </a:r>
            <a:endParaRPr sz="1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8"/>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MELAKA HARI INI</a:t>
            </a:r>
            <a:endParaRPr/>
          </a:p>
        </p:txBody>
      </p:sp>
      <p:sp>
        <p:nvSpPr>
          <p:cNvPr id="347" name="Google Shape;347;p38"/>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MHI</a:t>
            </a:r>
            <a:r>
              <a:rPr lang="en-US" sz="1200">
                <a:solidFill>
                  <a:schemeClr val="dk1"/>
                </a:solidFill>
                <a:latin typeface="Calibri"/>
                <a:ea typeface="Calibri"/>
                <a:cs typeface="Calibri"/>
                <a:sym typeface="Calibri"/>
              </a:rPr>
              <a:t>| TERIMA KASIH BANTU BAIKI RUMAH KAMI| MS 11 |NO 4</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16 FEBRUARI 2023</a:t>
            </a:r>
            <a:endParaRPr/>
          </a:p>
        </p:txBody>
      </p:sp>
      <p:sp>
        <p:nvSpPr>
          <p:cNvPr id="348" name="Google Shape;348;p38"/>
          <p:cNvSpPr/>
          <p:nvPr/>
        </p:nvSpPr>
        <p:spPr>
          <a:xfrm>
            <a:off x="3081453" y="1525103"/>
            <a:ext cx="6096000" cy="537172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800">
                <a:solidFill>
                  <a:srgbClr val="222222"/>
                </a:solidFill>
                <a:latin typeface="Times New Roman"/>
                <a:ea typeface="Times New Roman"/>
                <a:cs typeface="Times New Roman"/>
                <a:sym typeface="Times New Roman"/>
              </a:rPr>
              <a:t>Katanya, dia dan anak lelakinya ada berbincang untuk membaiki keadaan bumbung rumah tetapi disebabkan memerlukan kos yang agak tinggi membuatkan perancangan itu terbantut.</a:t>
            </a:r>
            <a:endParaRPr sz="2000">
              <a:solidFill>
                <a:schemeClr val="dk1"/>
              </a:solidFill>
              <a:latin typeface="Calibri"/>
              <a:ea typeface="Calibri"/>
              <a:cs typeface="Calibri"/>
              <a:sym typeface="Calibri"/>
            </a:endParaRPr>
          </a:p>
          <a:p>
            <a:pPr indent="0" lvl="0" marL="0" marR="0" rtl="0" algn="l">
              <a:lnSpc>
                <a:spcPct val="107000"/>
              </a:lnSpc>
              <a:spcBef>
                <a:spcPts val="1800"/>
              </a:spcBef>
              <a:spcAft>
                <a:spcPts val="0"/>
              </a:spcAft>
              <a:buNone/>
            </a:pPr>
            <a:r>
              <a:rPr lang="en-US" sz="1800">
                <a:solidFill>
                  <a:srgbClr val="222222"/>
                </a:solidFill>
                <a:latin typeface="Times New Roman"/>
                <a:ea typeface="Times New Roman"/>
                <a:cs typeface="Times New Roman"/>
                <a:sym typeface="Times New Roman"/>
              </a:rPr>
              <a:t>“Banyak bahagian bumbung yang bocor dan rosak, jadi apabila hujan kami akan meletakkan baldi selain bahagian ruang tamu akan basah. Walaupun cucu-cucu tidak pandai meluahkan rasa tidak selesa tetapi sebagai orang tua kita faham.</a:t>
            </a:r>
            <a:endParaRPr sz="2000">
              <a:solidFill>
                <a:schemeClr val="dk1"/>
              </a:solidFill>
              <a:latin typeface="Calibri"/>
              <a:ea typeface="Calibri"/>
              <a:cs typeface="Calibri"/>
              <a:sym typeface="Calibri"/>
            </a:endParaRPr>
          </a:p>
          <a:p>
            <a:pPr indent="0" lvl="0" marL="0" marR="0" rtl="0" algn="l">
              <a:spcBef>
                <a:spcPts val="1800"/>
              </a:spcBef>
              <a:spcAft>
                <a:spcPts val="0"/>
              </a:spcAft>
              <a:buNone/>
            </a:pPr>
            <a:r>
              <a:rPr lang="en-US" sz="1800">
                <a:solidFill>
                  <a:srgbClr val="222222"/>
                </a:solidFill>
                <a:latin typeface="Times New Roman"/>
                <a:ea typeface="Times New Roman"/>
                <a:cs typeface="Times New Roman"/>
                <a:sym typeface="Times New Roman"/>
              </a:rPr>
              <a:t>“Kalau tiadalah pihak yang tampil membantu ini, saya pun tidak tahu bila kami akan dapat membaiki rumah ini. Memang tidak sangka, akhirnya hajat kami terlaksana,” katanya ketika ditemui di rumahnya di Kampung Batu Putih, Paya Dalam.</a:t>
            </a:r>
            <a:endParaRPr sz="2400">
              <a:solidFill>
                <a:schemeClr val="dk1"/>
              </a:solidFill>
              <a:latin typeface="Times New Roman"/>
              <a:ea typeface="Times New Roman"/>
              <a:cs typeface="Times New Roman"/>
              <a:sym typeface="Times New Roman"/>
            </a:endParaRPr>
          </a:p>
          <a:p>
            <a:pPr indent="0" lvl="0" marL="0" marR="0" rtl="0" algn="l">
              <a:spcBef>
                <a:spcPts val="1800"/>
              </a:spcBef>
              <a:spcAft>
                <a:spcPts val="0"/>
              </a:spcAft>
              <a:buNone/>
            </a:pPr>
            <a:r>
              <a:rPr lang="en-US" sz="1800">
                <a:solidFill>
                  <a:srgbClr val="222222"/>
                </a:solidFill>
                <a:latin typeface="Times New Roman"/>
                <a:ea typeface="Times New Roman"/>
                <a:cs typeface="Times New Roman"/>
                <a:sym typeface="Times New Roman"/>
              </a:rPr>
              <a:t>Ujarnya, dia mewakili pihak keluarga amat berterima kasih kepada MAIM dan Politeknik Melaka serta pihak yang terbabit kerana bersama-sama berganding bahu membaik pulih kediamannya.</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9"/>
          <p:cNvSpPr txBox="1"/>
          <p:nvPr/>
        </p:nvSpPr>
        <p:spPr>
          <a:xfrm>
            <a:off x="3516991" y="37405"/>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MELAKA HARI INI</a:t>
            </a:r>
            <a:endParaRPr/>
          </a:p>
        </p:txBody>
      </p:sp>
      <p:sp>
        <p:nvSpPr>
          <p:cNvPr id="354" name="Google Shape;354;p39"/>
          <p:cNvSpPr txBox="1"/>
          <p:nvPr/>
        </p:nvSpPr>
        <p:spPr>
          <a:xfrm>
            <a:off x="3516991" y="695733"/>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MHI</a:t>
            </a:r>
            <a:r>
              <a:rPr lang="en-US" sz="1200">
                <a:solidFill>
                  <a:schemeClr val="dk1"/>
                </a:solidFill>
                <a:latin typeface="Calibri"/>
                <a:ea typeface="Calibri"/>
                <a:cs typeface="Calibri"/>
                <a:sym typeface="Calibri"/>
              </a:rPr>
              <a:t>| TERIMA KASIH BANTU BAIKI RUMAH KAMI| MS 11 |NO 5</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16 FEBRUARI 2023</a:t>
            </a:r>
            <a:endParaRPr/>
          </a:p>
        </p:txBody>
      </p:sp>
      <p:pic>
        <p:nvPicPr>
          <p:cNvPr id="355" name="Google Shape;355;p39"/>
          <p:cNvPicPr preferRelativeResize="0"/>
          <p:nvPr/>
        </p:nvPicPr>
        <p:blipFill rotWithShape="1">
          <a:blip r:embed="rId3">
            <a:alphaModFix/>
          </a:blip>
          <a:srcRect b="0" l="0" r="0" t="0"/>
          <a:stretch/>
        </p:blipFill>
        <p:spPr>
          <a:xfrm>
            <a:off x="3047999" y="1346803"/>
            <a:ext cx="5944115" cy="3962743"/>
          </a:xfrm>
          <a:prstGeom prst="rect">
            <a:avLst/>
          </a:prstGeom>
          <a:noFill/>
          <a:ln>
            <a:noFill/>
          </a:ln>
        </p:spPr>
      </p:pic>
      <p:sp>
        <p:nvSpPr>
          <p:cNvPr id="356" name="Google Shape;356;p39"/>
          <p:cNvSpPr/>
          <p:nvPr/>
        </p:nvSpPr>
        <p:spPr>
          <a:xfrm>
            <a:off x="3047999" y="5309546"/>
            <a:ext cx="6096000" cy="86325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Pengarah Politeknik Melaka, Sr Razali Johari. Foto Iqmal Haqim Rosman</a:t>
            </a:r>
            <a:endParaRPr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p:nvPr/>
        </p:nvSpPr>
        <p:spPr>
          <a:xfrm>
            <a:off x="3386667" y="6223000"/>
            <a:ext cx="3141133" cy="23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4"/>
          <p:cNvSpPr txBox="1"/>
          <p:nvPr>
            <p:ph type="title"/>
          </p:nvPr>
        </p:nvSpPr>
        <p:spPr>
          <a:xfrm>
            <a:off x="3750733" y="135472"/>
            <a:ext cx="4391779" cy="751114"/>
          </a:xfrm>
          <a:prstGeom prst="rect">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BERITA HARIAN</a:t>
            </a:r>
            <a:endParaRPr/>
          </a:p>
        </p:txBody>
      </p:sp>
      <p:sp>
        <p:nvSpPr>
          <p:cNvPr id="101" name="Google Shape;101;p4"/>
          <p:cNvSpPr txBox="1"/>
          <p:nvPr/>
        </p:nvSpPr>
        <p:spPr>
          <a:xfrm>
            <a:off x="2034073" y="940063"/>
            <a:ext cx="7641772" cy="8958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1 FEBRUARI 2023</a:t>
            </a:r>
            <a:endParaRPr/>
          </a:p>
          <a:p>
            <a:pPr indent="0" lvl="0" marL="0" marR="0" rtl="0" algn="ctr">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BH| SYOR BIAYA PROGRAM TAJAAN PENGAJIAN PERCUMA GUNA DANA KHAS KPT | MS 8</a:t>
            </a:r>
            <a:endParaRPr/>
          </a:p>
        </p:txBody>
      </p:sp>
      <p:pic>
        <p:nvPicPr>
          <p:cNvPr id="102" name="Google Shape;102;p4"/>
          <p:cNvPicPr preferRelativeResize="0"/>
          <p:nvPr/>
        </p:nvPicPr>
        <p:blipFill rotWithShape="1">
          <a:blip r:embed="rId3">
            <a:alphaModFix/>
          </a:blip>
          <a:srcRect b="0" l="0" r="0" t="0"/>
          <a:stretch/>
        </p:blipFill>
        <p:spPr>
          <a:xfrm>
            <a:off x="4844277" y="1709082"/>
            <a:ext cx="2032384" cy="50414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p:nvPr/>
        </p:nvSpPr>
        <p:spPr>
          <a:xfrm>
            <a:off x="2992244" y="2306494"/>
            <a:ext cx="6096000" cy="358316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800">
                <a:solidFill>
                  <a:srgbClr val="222222"/>
                </a:solidFill>
                <a:latin typeface="Times New Roman"/>
                <a:ea typeface="Times New Roman"/>
                <a:cs typeface="Times New Roman"/>
                <a:sym typeface="Times New Roman"/>
              </a:rPr>
              <a:t>“Pada program ini, perbelanjaan sebanyak 80 peratus dibiaya oleh MAIM manakala bakinya adalah sumbangan daripada kami warga Politeknik Melaka. CSR ini berlangsung selama tiga hari membabitkan seramai 15 pelajar setiap hari.</a:t>
            </a:r>
            <a:endParaRPr sz="2000">
              <a:solidFill>
                <a:schemeClr val="dk1"/>
              </a:solidFill>
              <a:latin typeface="Calibri"/>
              <a:ea typeface="Calibri"/>
              <a:cs typeface="Calibri"/>
              <a:sym typeface="Calibri"/>
            </a:endParaRPr>
          </a:p>
          <a:p>
            <a:pPr indent="0" lvl="0" marL="0" marR="0" rtl="0" algn="l">
              <a:lnSpc>
                <a:spcPct val="107000"/>
              </a:lnSpc>
              <a:spcBef>
                <a:spcPts val="1800"/>
              </a:spcBef>
              <a:spcAft>
                <a:spcPts val="0"/>
              </a:spcAft>
              <a:buNone/>
            </a:pPr>
            <a:r>
              <a:rPr lang="en-US" sz="1800">
                <a:solidFill>
                  <a:srgbClr val="222222"/>
                </a:solidFill>
                <a:latin typeface="Calibri"/>
                <a:ea typeface="Calibri"/>
                <a:cs typeface="Calibri"/>
                <a:sym typeface="Calibri"/>
              </a:rPr>
              <a:t>“Selain itu, secara tidak langsung kita dapat buktikan pelajar Bidang Pendidikan Teknikal dan Latihan Vokasional (TVET) mampu membantu masyarakat. Pelajar-pelajar ini juga amat seronok dan berminat apabila dapat merasai suasana sebenar, misalnya di dalam bilik kuliah mungkin mereka tidak nampak kerana hanya belajar teori sahaja tetapi di sini, mereka ada interaksi bersama masyarakat,” katanya</a:t>
            </a:r>
            <a:endParaRPr sz="2000">
              <a:solidFill>
                <a:schemeClr val="dk1"/>
              </a:solidFill>
              <a:latin typeface="Calibri"/>
              <a:ea typeface="Calibri"/>
              <a:cs typeface="Calibri"/>
              <a:sym typeface="Calibri"/>
            </a:endParaRPr>
          </a:p>
        </p:txBody>
      </p:sp>
      <p:sp>
        <p:nvSpPr>
          <p:cNvPr id="362" name="Google Shape;362;p40"/>
          <p:cNvSpPr txBox="1"/>
          <p:nvPr/>
        </p:nvSpPr>
        <p:spPr>
          <a:xfrm>
            <a:off x="3516991" y="150992"/>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MELAKA HARI INI</a:t>
            </a:r>
            <a:endParaRPr/>
          </a:p>
        </p:txBody>
      </p:sp>
      <p:sp>
        <p:nvSpPr>
          <p:cNvPr id="363" name="Google Shape;363;p40"/>
          <p:cNvSpPr txBox="1"/>
          <p:nvPr/>
        </p:nvSpPr>
        <p:spPr>
          <a:xfrm>
            <a:off x="3516991" y="871912"/>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MHI</a:t>
            </a:r>
            <a:r>
              <a:rPr lang="en-US" sz="1200">
                <a:solidFill>
                  <a:schemeClr val="dk1"/>
                </a:solidFill>
                <a:latin typeface="Calibri"/>
                <a:ea typeface="Calibri"/>
                <a:cs typeface="Calibri"/>
                <a:sym typeface="Calibri"/>
              </a:rPr>
              <a:t>| TERIMA KASIH BANTU BAIKI RUMAH KAMI| MS 11 |NO 6</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16 FEBRUARI 2023</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SINAR HARIAN</a:t>
            </a:r>
            <a:endParaRPr/>
          </a:p>
        </p:txBody>
      </p:sp>
      <p:sp>
        <p:nvSpPr>
          <p:cNvPr id="369" name="Google Shape;369;p41"/>
          <p:cNvSpPr txBox="1"/>
          <p:nvPr/>
        </p:nvSpPr>
        <p:spPr>
          <a:xfrm>
            <a:off x="3516990"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SH</a:t>
            </a:r>
            <a:r>
              <a:rPr lang="en-US" sz="1200">
                <a:solidFill>
                  <a:schemeClr val="dk1"/>
                </a:solidFill>
                <a:latin typeface="Calibri"/>
                <a:ea typeface="Calibri"/>
                <a:cs typeface="Calibri"/>
                <a:sym typeface="Calibri"/>
              </a:rPr>
              <a:t>| BUDAYAKAN INTEGRITI DENGAN PENDIDIKAN BERTERUSAN| MS 24</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20 FEBRUARI 2023</a:t>
            </a:r>
            <a:endParaRPr/>
          </a:p>
        </p:txBody>
      </p:sp>
      <p:pic>
        <p:nvPicPr>
          <p:cNvPr id="370" name="Google Shape;370;p41"/>
          <p:cNvPicPr preferRelativeResize="0"/>
          <p:nvPr/>
        </p:nvPicPr>
        <p:blipFill rotWithShape="1">
          <a:blip r:embed="rId3">
            <a:alphaModFix/>
          </a:blip>
          <a:srcRect b="0" l="0" r="0" t="0"/>
          <a:stretch/>
        </p:blipFill>
        <p:spPr>
          <a:xfrm>
            <a:off x="1906858" y="1703164"/>
            <a:ext cx="8395303" cy="49851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376" name="Google Shape;376;p42"/>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DAFTAR PEKERJA TVET, TAWARKAN GAJI LUMAYAN MELEBIHI PEMANDU E-HAILING| MS 12 | NO 1</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20 FEBRUARI 2023  </a:t>
            </a:r>
            <a:endParaRPr/>
          </a:p>
        </p:txBody>
      </p:sp>
      <p:pic>
        <p:nvPicPr>
          <p:cNvPr id="377" name="Google Shape;377;p42"/>
          <p:cNvPicPr preferRelativeResize="0"/>
          <p:nvPr/>
        </p:nvPicPr>
        <p:blipFill rotWithShape="1">
          <a:blip r:embed="rId3">
            <a:alphaModFix/>
          </a:blip>
          <a:srcRect b="0" l="0" r="0" t="0"/>
          <a:stretch/>
        </p:blipFill>
        <p:spPr>
          <a:xfrm>
            <a:off x="184912" y="1823813"/>
            <a:ext cx="11822175" cy="32103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3"/>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383" name="Google Shape;383;p43"/>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a:t>
            </a:r>
            <a:r>
              <a:rPr lang="en-US" sz="1200">
                <a:solidFill>
                  <a:srgbClr val="000000"/>
                </a:solidFill>
                <a:latin typeface="Calibri"/>
                <a:ea typeface="Calibri"/>
                <a:cs typeface="Calibri"/>
                <a:sym typeface="Calibri"/>
              </a:rPr>
              <a:t>DAFTAR PEKERJA TVET, TAWARKAN GAJI LUMAYAN MELEBIHI PEMANDU E-HAILING| MS 12 | NO 2</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20 FEBRUARI 2023</a:t>
            </a:r>
            <a:endParaRPr/>
          </a:p>
        </p:txBody>
      </p:sp>
      <p:pic>
        <p:nvPicPr>
          <p:cNvPr id="384" name="Google Shape;384;p43"/>
          <p:cNvPicPr preferRelativeResize="0"/>
          <p:nvPr/>
        </p:nvPicPr>
        <p:blipFill rotWithShape="1">
          <a:blip r:embed="rId3">
            <a:alphaModFix/>
          </a:blip>
          <a:srcRect b="0" l="0" r="0" t="0"/>
          <a:stretch/>
        </p:blipFill>
        <p:spPr>
          <a:xfrm>
            <a:off x="3182429" y="1947586"/>
            <a:ext cx="2759354" cy="4731393"/>
          </a:xfrm>
          <a:prstGeom prst="rect">
            <a:avLst/>
          </a:prstGeom>
          <a:noFill/>
          <a:ln>
            <a:noFill/>
          </a:ln>
        </p:spPr>
      </p:pic>
      <p:pic>
        <p:nvPicPr>
          <p:cNvPr id="385" name="Google Shape;385;p43"/>
          <p:cNvPicPr preferRelativeResize="0"/>
          <p:nvPr/>
        </p:nvPicPr>
        <p:blipFill rotWithShape="1">
          <a:blip r:embed="rId4">
            <a:alphaModFix/>
          </a:blip>
          <a:srcRect b="0" l="0" r="0" t="0"/>
          <a:stretch/>
        </p:blipFill>
        <p:spPr>
          <a:xfrm>
            <a:off x="6411951" y="1948490"/>
            <a:ext cx="2266693" cy="47304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4"/>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391" name="Google Shape;391;p44"/>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a:t>
            </a:r>
            <a:r>
              <a:rPr lang="en-US" sz="1200">
                <a:solidFill>
                  <a:srgbClr val="000000"/>
                </a:solidFill>
                <a:latin typeface="Calibri"/>
                <a:ea typeface="Calibri"/>
                <a:cs typeface="Calibri"/>
                <a:sym typeface="Calibri"/>
              </a:rPr>
              <a:t>DAFTAR PEKERJA TVET, TAWARKAN GAJI LUMAYAN MELEBIHI PEMANDU E-HAILING| MS 12 | NO 3</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20 FEBRUARI 2023</a:t>
            </a:r>
            <a:endParaRPr/>
          </a:p>
        </p:txBody>
      </p:sp>
      <p:pic>
        <p:nvPicPr>
          <p:cNvPr id="392" name="Google Shape;392;p44"/>
          <p:cNvPicPr preferRelativeResize="0"/>
          <p:nvPr/>
        </p:nvPicPr>
        <p:blipFill rotWithShape="1">
          <a:blip r:embed="rId3">
            <a:alphaModFix/>
          </a:blip>
          <a:srcRect b="0" l="0" r="0" t="0"/>
          <a:stretch/>
        </p:blipFill>
        <p:spPr>
          <a:xfrm>
            <a:off x="4894073" y="1817648"/>
            <a:ext cx="2095420" cy="49408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5"/>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398" name="Google Shape;398;p45"/>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‘KEPERCAYAAN PACU KECEMERLANGAN PENDIDIKAN| MS 11</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20 FEBRUARI 2023</a:t>
            </a:r>
            <a:endParaRPr/>
          </a:p>
        </p:txBody>
      </p:sp>
      <p:pic>
        <p:nvPicPr>
          <p:cNvPr id="399" name="Google Shape;399;p45"/>
          <p:cNvPicPr preferRelativeResize="0"/>
          <p:nvPr/>
        </p:nvPicPr>
        <p:blipFill rotWithShape="1">
          <a:blip r:embed="rId3">
            <a:alphaModFix/>
          </a:blip>
          <a:srcRect b="0" l="0" r="0" t="0"/>
          <a:stretch/>
        </p:blipFill>
        <p:spPr>
          <a:xfrm>
            <a:off x="290935" y="1703165"/>
            <a:ext cx="11669754" cy="49682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6"/>
          <p:cNvSpPr txBox="1"/>
          <p:nvPr/>
        </p:nvSpPr>
        <p:spPr>
          <a:xfrm>
            <a:off x="3516991" y="86866"/>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405" name="Google Shape;405;p46"/>
          <p:cNvSpPr txBox="1"/>
          <p:nvPr/>
        </p:nvSpPr>
        <p:spPr>
          <a:xfrm>
            <a:off x="3516991" y="834606"/>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TEKNOLOGI AI PEMUDAH PROSES PEMBELAJARAN, CETUS KREATIVITI PELAJAR| MS 11 | NO 1</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22 FEBRUARI 2023</a:t>
            </a:r>
            <a:endParaRPr/>
          </a:p>
        </p:txBody>
      </p:sp>
      <p:pic>
        <p:nvPicPr>
          <p:cNvPr id="406" name="Google Shape;406;p46"/>
          <p:cNvPicPr preferRelativeResize="0"/>
          <p:nvPr/>
        </p:nvPicPr>
        <p:blipFill rotWithShape="1">
          <a:blip r:embed="rId3">
            <a:alphaModFix/>
          </a:blip>
          <a:srcRect b="0" l="0" r="0" t="0"/>
          <a:stretch/>
        </p:blipFill>
        <p:spPr>
          <a:xfrm>
            <a:off x="1211960" y="1708238"/>
            <a:ext cx="9459645" cy="227679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7"/>
          <p:cNvSpPr txBox="1"/>
          <p:nvPr/>
        </p:nvSpPr>
        <p:spPr>
          <a:xfrm>
            <a:off x="3516991" y="150992"/>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412" name="Google Shape;412;p47"/>
          <p:cNvSpPr txBox="1"/>
          <p:nvPr/>
        </p:nvSpPr>
        <p:spPr>
          <a:xfrm>
            <a:off x="3516991" y="871912"/>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TEKNOLOGI AI PEMUDAH PROSES PEMBELAJARAN, CETUS KREATIVITI PELAJAR| MS 11 | NO 2</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22 FEBRUARI 2023</a:t>
            </a:r>
            <a:endParaRPr/>
          </a:p>
        </p:txBody>
      </p:sp>
      <p:pic>
        <p:nvPicPr>
          <p:cNvPr id="413" name="Google Shape;413;p47"/>
          <p:cNvPicPr preferRelativeResize="0"/>
          <p:nvPr/>
        </p:nvPicPr>
        <p:blipFill rotWithShape="1">
          <a:blip r:embed="rId3">
            <a:alphaModFix/>
          </a:blip>
          <a:srcRect b="0" l="0" r="0" t="0"/>
          <a:stretch/>
        </p:blipFill>
        <p:spPr>
          <a:xfrm>
            <a:off x="468720" y="1175578"/>
            <a:ext cx="3493311" cy="3286029"/>
          </a:xfrm>
          <a:prstGeom prst="rect">
            <a:avLst/>
          </a:prstGeom>
          <a:noFill/>
          <a:ln>
            <a:noFill/>
          </a:ln>
        </p:spPr>
      </p:pic>
      <p:pic>
        <p:nvPicPr>
          <p:cNvPr id="414" name="Google Shape;414;p47"/>
          <p:cNvPicPr preferRelativeResize="0"/>
          <p:nvPr/>
        </p:nvPicPr>
        <p:blipFill rotWithShape="1">
          <a:blip r:embed="rId4">
            <a:alphaModFix/>
          </a:blip>
          <a:srcRect b="0" l="0" r="0" t="0"/>
          <a:stretch/>
        </p:blipFill>
        <p:spPr>
          <a:xfrm>
            <a:off x="980290" y="4461607"/>
            <a:ext cx="2981741" cy="2257740"/>
          </a:xfrm>
          <a:prstGeom prst="rect">
            <a:avLst/>
          </a:prstGeom>
          <a:noFill/>
          <a:ln>
            <a:noFill/>
          </a:ln>
        </p:spPr>
      </p:pic>
      <p:pic>
        <p:nvPicPr>
          <p:cNvPr id="415" name="Google Shape;415;p47"/>
          <p:cNvPicPr preferRelativeResize="0"/>
          <p:nvPr/>
        </p:nvPicPr>
        <p:blipFill rotWithShape="1">
          <a:blip r:embed="rId5">
            <a:alphaModFix/>
          </a:blip>
          <a:srcRect b="0" l="0" r="0" t="0"/>
          <a:stretch/>
        </p:blipFill>
        <p:spPr>
          <a:xfrm>
            <a:off x="4450913" y="1704011"/>
            <a:ext cx="2981741" cy="2229161"/>
          </a:xfrm>
          <a:prstGeom prst="rect">
            <a:avLst/>
          </a:prstGeom>
          <a:noFill/>
          <a:ln>
            <a:noFill/>
          </a:ln>
        </p:spPr>
      </p:pic>
      <p:pic>
        <p:nvPicPr>
          <p:cNvPr id="416" name="Google Shape;416;p47"/>
          <p:cNvPicPr preferRelativeResize="0"/>
          <p:nvPr/>
        </p:nvPicPr>
        <p:blipFill rotWithShape="1">
          <a:blip r:embed="rId6">
            <a:alphaModFix/>
          </a:blip>
          <a:srcRect b="0" l="0" r="0" t="0"/>
          <a:stretch/>
        </p:blipFill>
        <p:spPr>
          <a:xfrm>
            <a:off x="4450913" y="3933172"/>
            <a:ext cx="2953162" cy="1419423"/>
          </a:xfrm>
          <a:prstGeom prst="rect">
            <a:avLst/>
          </a:prstGeom>
          <a:noFill/>
          <a:ln>
            <a:noFill/>
          </a:ln>
        </p:spPr>
      </p:pic>
      <p:pic>
        <p:nvPicPr>
          <p:cNvPr id="417" name="Google Shape;417;p47"/>
          <p:cNvPicPr preferRelativeResize="0"/>
          <p:nvPr/>
        </p:nvPicPr>
        <p:blipFill rotWithShape="1">
          <a:blip r:embed="rId7">
            <a:alphaModFix/>
          </a:blip>
          <a:srcRect b="0" l="0" r="0" t="0"/>
          <a:stretch/>
        </p:blipFill>
        <p:spPr>
          <a:xfrm>
            <a:off x="7909029" y="1479244"/>
            <a:ext cx="2953162" cy="4477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8"/>
          <p:cNvSpPr txBox="1"/>
          <p:nvPr/>
        </p:nvSpPr>
        <p:spPr>
          <a:xfrm>
            <a:off x="3516991" y="150992"/>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423" name="Google Shape;423;p48"/>
          <p:cNvSpPr txBox="1"/>
          <p:nvPr/>
        </p:nvSpPr>
        <p:spPr>
          <a:xfrm>
            <a:off x="3516991" y="871912"/>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TEKNOLOGI AI PEMUDAH PROSES PEMBELAJARAN, CETUS KREATIVITI PELAJAR| MS 11 | NO 3</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22 FEBRUARI 2023</a:t>
            </a:r>
            <a:endParaRPr/>
          </a:p>
        </p:txBody>
      </p:sp>
      <p:pic>
        <p:nvPicPr>
          <p:cNvPr id="424" name="Google Shape;424;p48"/>
          <p:cNvPicPr preferRelativeResize="0"/>
          <p:nvPr/>
        </p:nvPicPr>
        <p:blipFill rotWithShape="1">
          <a:blip r:embed="rId3">
            <a:alphaModFix/>
          </a:blip>
          <a:srcRect b="0" l="0" r="0" t="0"/>
          <a:stretch/>
        </p:blipFill>
        <p:spPr>
          <a:xfrm>
            <a:off x="2825697" y="1821089"/>
            <a:ext cx="2972215" cy="3229426"/>
          </a:xfrm>
          <a:prstGeom prst="rect">
            <a:avLst/>
          </a:prstGeom>
          <a:noFill/>
          <a:ln>
            <a:noFill/>
          </a:ln>
        </p:spPr>
      </p:pic>
      <p:pic>
        <p:nvPicPr>
          <p:cNvPr id="425" name="Google Shape;425;p48"/>
          <p:cNvPicPr preferRelativeResize="0"/>
          <p:nvPr/>
        </p:nvPicPr>
        <p:blipFill rotWithShape="1">
          <a:blip r:embed="rId4">
            <a:alphaModFix/>
          </a:blip>
          <a:srcRect b="0" l="0" r="0" t="0"/>
          <a:stretch/>
        </p:blipFill>
        <p:spPr>
          <a:xfrm>
            <a:off x="6265037" y="1804362"/>
            <a:ext cx="2962688" cy="39629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9"/>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431" name="Google Shape;431;p49"/>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TELITI SEMULA PROGRAM AKEDAMIK IPT| MS 11</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23 FEBRUARI 2023</a:t>
            </a:r>
            <a:endParaRPr/>
          </a:p>
        </p:txBody>
      </p:sp>
      <p:pic>
        <p:nvPicPr>
          <p:cNvPr id="432" name="Google Shape;432;p49"/>
          <p:cNvPicPr preferRelativeResize="0"/>
          <p:nvPr/>
        </p:nvPicPr>
        <p:blipFill rotWithShape="1">
          <a:blip r:embed="rId3">
            <a:alphaModFix/>
          </a:blip>
          <a:srcRect b="0" l="0" r="0" t="0"/>
          <a:stretch/>
        </p:blipFill>
        <p:spPr>
          <a:xfrm>
            <a:off x="925550" y="1905266"/>
            <a:ext cx="10441377" cy="48204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5"/>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NEW STRAITS TIMES</a:t>
            </a:r>
            <a:endParaRPr/>
          </a:p>
        </p:txBody>
      </p:sp>
      <p:sp>
        <p:nvSpPr>
          <p:cNvPr id="108" name="Google Shape;108;p5"/>
          <p:cNvSpPr txBox="1"/>
          <p:nvPr/>
        </p:nvSpPr>
        <p:spPr>
          <a:xfrm>
            <a:off x="3107094" y="952048"/>
            <a:ext cx="5971592"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NST| FIRMS ROPED IN TO FIX TVET TALENT MISMATCH| MS 3</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3 FEBRUARI 2023</a:t>
            </a:r>
            <a:endParaRPr/>
          </a:p>
        </p:txBody>
      </p:sp>
      <p:pic>
        <p:nvPicPr>
          <p:cNvPr id="109" name="Google Shape;109;p5"/>
          <p:cNvPicPr preferRelativeResize="0"/>
          <p:nvPr/>
        </p:nvPicPr>
        <p:blipFill rotWithShape="1">
          <a:blip r:embed="rId3">
            <a:alphaModFix/>
          </a:blip>
          <a:srcRect b="0" l="0" r="0" t="0"/>
          <a:stretch/>
        </p:blipFill>
        <p:spPr>
          <a:xfrm>
            <a:off x="1910831" y="1813440"/>
            <a:ext cx="8364117" cy="422016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0"/>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lang="en-US" sz="4050">
                <a:solidFill>
                  <a:srgbClr val="7F7F7F"/>
                </a:solidFill>
                <a:latin typeface="Calibri"/>
                <a:ea typeface="Calibri"/>
                <a:cs typeface="Calibri"/>
                <a:sym typeface="Calibri"/>
              </a:rPr>
              <a:t>BERITA HARIAN</a:t>
            </a:r>
            <a:endParaRPr/>
          </a:p>
        </p:txBody>
      </p:sp>
      <p:sp>
        <p:nvSpPr>
          <p:cNvPr id="438" name="Google Shape;438;p50"/>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cap="none">
                <a:solidFill>
                  <a:schemeClr val="dk1"/>
                </a:solidFill>
                <a:latin typeface="Calibri"/>
                <a:ea typeface="Calibri"/>
                <a:cs typeface="Calibri"/>
                <a:sym typeface="Calibri"/>
              </a:rPr>
              <a:t>BH</a:t>
            </a:r>
            <a:r>
              <a:rPr lang="en-US" sz="1200">
                <a:solidFill>
                  <a:schemeClr val="dk1"/>
                </a:solidFill>
                <a:latin typeface="Calibri"/>
                <a:ea typeface="Calibri"/>
                <a:cs typeface="Calibri"/>
                <a:sym typeface="Calibri"/>
              </a:rPr>
              <a:t>| KERJASAMA PERKASA TVET DALAM TEKNOLOGI KENDERAAN| MS 5</a:t>
            </a:r>
            <a:endParaRPr/>
          </a:p>
          <a:p>
            <a:pPr indent="0" lvl="0" marL="0" marR="0" rtl="0" algn="ctr">
              <a:lnSpc>
                <a:spcPct val="90000"/>
              </a:lnSpc>
              <a:spcBef>
                <a:spcPts val="1778"/>
              </a:spcBef>
              <a:spcAft>
                <a:spcPts val="0"/>
              </a:spcAft>
              <a:buClr>
                <a:schemeClr val="dk1"/>
              </a:buClr>
              <a:buSzPts val="1200"/>
              <a:buFont typeface="Arial"/>
              <a:buNone/>
            </a:pPr>
            <a:r>
              <a:rPr lang="en-US" sz="1200">
                <a:solidFill>
                  <a:schemeClr val="dk1"/>
                </a:solidFill>
                <a:latin typeface="Calibri"/>
                <a:ea typeface="Calibri"/>
                <a:cs typeface="Calibri"/>
                <a:sym typeface="Calibri"/>
              </a:rPr>
              <a:t>24 FEBRUARI 2023</a:t>
            </a:r>
            <a:endParaRPr/>
          </a:p>
        </p:txBody>
      </p:sp>
      <p:pic>
        <p:nvPicPr>
          <p:cNvPr id="439" name="Google Shape;439;p50"/>
          <p:cNvPicPr preferRelativeResize="0"/>
          <p:nvPr/>
        </p:nvPicPr>
        <p:blipFill rotWithShape="1">
          <a:blip r:embed="rId3">
            <a:alphaModFix/>
          </a:blip>
          <a:srcRect b="0" l="0" r="0" t="0"/>
          <a:stretch/>
        </p:blipFill>
        <p:spPr>
          <a:xfrm>
            <a:off x="3133493" y="1895706"/>
            <a:ext cx="5796589" cy="49199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15" name="Google Shape;115;p6"/>
          <p:cNvSpPr txBox="1"/>
          <p:nvPr/>
        </p:nvSpPr>
        <p:spPr>
          <a:xfrm>
            <a:off x="3051110" y="952048"/>
            <a:ext cx="6027575"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BH|KHALED CADANGKAN KERTAS PUTIH SAINS, TEKNOLOGI DAN INOVASI| MS 15</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3 FEBRUARI 2023</a:t>
            </a:r>
            <a:endParaRPr/>
          </a:p>
        </p:txBody>
      </p:sp>
      <p:pic>
        <p:nvPicPr>
          <p:cNvPr id="116" name="Google Shape;116;p6"/>
          <p:cNvPicPr preferRelativeResize="0"/>
          <p:nvPr/>
        </p:nvPicPr>
        <p:blipFill rotWithShape="1">
          <a:blip r:embed="rId3">
            <a:alphaModFix/>
          </a:blip>
          <a:srcRect b="0" l="0" r="0" t="0"/>
          <a:stretch/>
        </p:blipFill>
        <p:spPr>
          <a:xfrm>
            <a:off x="1852020" y="1982891"/>
            <a:ext cx="8487960" cy="36200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7"/>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22" name="Google Shape;122;p7"/>
          <p:cNvSpPr txBox="1"/>
          <p:nvPr/>
        </p:nvSpPr>
        <p:spPr>
          <a:xfrm>
            <a:off x="3135086" y="952048"/>
            <a:ext cx="5645019"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KPT GARISKAN 11 FOKUS DEPANI 2022| MS 15</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3 FEBRUARI 2023</a:t>
            </a:r>
            <a:endParaRPr/>
          </a:p>
        </p:txBody>
      </p:sp>
      <p:pic>
        <p:nvPicPr>
          <p:cNvPr id="123" name="Google Shape;123;p7"/>
          <p:cNvPicPr preferRelativeResize="0"/>
          <p:nvPr/>
        </p:nvPicPr>
        <p:blipFill rotWithShape="1">
          <a:blip r:embed="rId3">
            <a:alphaModFix/>
          </a:blip>
          <a:srcRect b="0" l="0" r="0" t="0"/>
          <a:stretch/>
        </p:blipFill>
        <p:spPr>
          <a:xfrm>
            <a:off x="2628873" y="1906211"/>
            <a:ext cx="6225878" cy="45785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8"/>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BERITA HARIAN</a:t>
            </a:r>
            <a:endParaRPr/>
          </a:p>
        </p:txBody>
      </p:sp>
      <p:sp>
        <p:nvSpPr>
          <p:cNvPr id="129" name="Google Shape;129;p8"/>
          <p:cNvSpPr txBox="1"/>
          <p:nvPr/>
        </p:nvSpPr>
        <p:spPr>
          <a:xfrm>
            <a:off x="3107094" y="952048"/>
            <a:ext cx="5971592"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BH| JANGAN SAMPAI GURAUAN BERBAUR LUCAH JADI BUDAYA| MS 11</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6 FEBRUARI 2023</a:t>
            </a:r>
            <a:endParaRPr/>
          </a:p>
        </p:txBody>
      </p:sp>
      <p:pic>
        <p:nvPicPr>
          <p:cNvPr id="130" name="Google Shape;130;p8"/>
          <p:cNvPicPr preferRelativeResize="0"/>
          <p:nvPr/>
        </p:nvPicPr>
        <p:blipFill rotWithShape="1">
          <a:blip r:embed="rId3">
            <a:alphaModFix/>
          </a:blip>
          <a:srcRect b="0" l="0" r="0" t="0"/>
          <a:stretch/>
        </p:blipFill>
        <p:spPr>
          <a:xfrm>
            <a:off x="1810139" y="1703164"/>
            <a:ext cx="8576621" cy="50208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txBox="1"/>
          <p:nvPr/>
        </p:nvSpPr>
        <p:spPr>
          <a:xfrm>
            <a:off x="3516990" y="193674"/>
            <a:ext cx="4849586" cy="614590"/>
          </a:xfrm>
          <a:prstGeom prst="rect">
            <a:avLst/>
          </a:prstGeom>
          <a:noFill/>
          <a:ln cap="flat" cmpd="sng" w="9525">
            <a:solidFill>
              <a:srgbClr val="FFC000"/>
            </a:solidFill>
            <a:prstDash val="solid"/>
            <a:round/>
            <a:headEnd len="sm" w="sm" type="none"/>
            <a:tailEnd len="sm" w="sm" type="none"/>
          </a:ln>
        </p:spPr>
        <p:txBody>
          <a:bodyPr anchorCtr="0" anchor="b" bIns="25700" lIns="51425" spcFirstLastPara="1" rIns="51425" wrap="square" tIns="25700">
            <a:normAutofit/>
          </a:bodyPr>
          <a:lstStyle/>
          <a:p>
            <a:pPr indent="0" lvl="0" marL="0" marR="0" rtl="0" algn="ctr">
              <a:lnSpc>
                <a:spcPct val="90000"/>
              </a:lnSpc>
              <a:spcBef>
                <a:spcPts val="0"/>
              </a:spcBef>
              <a:spcAft>
                <a:spcPts val="0"/>
              </a:spcAft>
              <a:buClr>
                <a:srgbClr val="7F7F7F"/>
              </a:buClr>
              <a:buSzPts val="4050"/>
              <a:buFont typeface="Calibri"/>
              <a:buNone/>
            </a:pPr>
            <a:r>
              <a:rPr b="0" i="0" lang="en-US" sz="4050" u="none" cap="none" strike="noStrike">
                <a:solidFill>
                  <a:srgbClr val="7F7F7F"/>
                </a:solidFill>
                <a:latin typeface="Calibri"/>
                <a:ea typeface="Calibri"/>
                <a:cs typeface="Calibri"/>
                <a:sym typeface="Calibri"/>
              </a:rPr>
              <a:t>SINAR HARIAN</a:t>
            </a:r>
            <a:endParaRPr/>
          </a:p>
        </p:txBody>
      </p:sp>
      <p:sp>
        <p:nvSpPr>
          <p:cNvPr id="136" name="Google Shape;136;p9"/>
          <p:cNvSpPr txBox="1"/>
          <p:nvPr/>
        </p:nvSpPr>
        <p:spPr>
          <a:xfrm>
            <a:off x="3516991" y="952048"/>
            <a:ext cx="4849586" cy="6073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SH| WARKAH DARI KOTA LONDON| MS 17</a:t>
            </a:r>
            <a:endParaRPr/>
          </a:p>
          <a:p>
            <a:pPr indent="0" lvl="0" marL="0" marR="0" rtl="0" algn="ctr">
              <a:lnSpc>
                <a:spcPct val="90000"/>
              </a:lnSpc>
              <a:spcBef>
                <a:spcPts val="1778"/>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6 FEBRUARI 2023</a:t>
            </a:r>
            <a:endParaRPr/>
          </a:p>
        </p:txBody>
      </p:sp>
      <p:pic>
        <p:nvPicPr>
          <p:cNvPr id="137" name="Google Shape;137;p9"/>
          <p:cNvPicPr preferRelativeResize="0"/>
          <p:nvPr/>
        </p:nvPicPr>
        <p:blipFill rotWithShape="1">
          <a:blip r:embed="rId3">
            <a:alphaModFix/>
          </a:blip>
          <a:srcRect b="0" l="0" r="0" t="0"/>
          <a:stretch/>
        </p:blipFill>
        <p:spPr>
          <a:xfrm>
            <a:off x="2040901" y="1703164"/>
            <a:ext cx="7949861" cy="50895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2022-04-08T03:39:41Z</dcterms:created>
  <dc:creator>Administrator</dc:creator>
</cp:coreProperties>
</file>