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478" r:id="rId3"/>
    <p:sldId id="501" r:id="rId4"/>
    <p:sldId id="335" r:id="rId5"/>
    <p:sldId id="403" r:id="rId6"/>
    <p:sldId id="342" r:id="rId7"/>
    <p:sldId id="263" r:id="rId8"/>
    <p:sldId id="484" r:id="rId9"/>
    <p:sldId id="485" r:id="rId10"/>
    <p:sldId id="396" r:id="rId11"/>
    <p:sldId id="486" r:id="rId12"/>
    <p:sldId id="487" r:id="rId13"/>
    <p:sldId id="488" r:id="rId14"/>
    <p:sldId id="489" r:id="rId15"/>
    <p:sldId id="490" r:id="rId16"/>
    <p:sldId id="266" r:id="rId17"/>
    <p:sldId id="491" r:id="rId18"/>
    <p:sldId id="492" r:id="rId19"/>
    <p:sldId id="493" r:id="rId20"/>
    <p:sldId id="494" r:id="rId21"/>
    <p:sldId id="498" r:id="rId22"/>
    <p:sldId id="499" r:id="rId23"/>
    <p:sldId id="496" r:id="rId24"/>
    <p:sldId id="495" r:id="rId25"/>
    <p:sldId id="398" r:id="rId26"/>
    <p:sldId id="497" r:id="rId27"/>
    <p:sldId id="257" r:id="rId28"/>
    <p:sldId id="500" r:id="rId29"/>
    <p:sldId id="401" r:id="rId30"/>
    <p:sldId id="397" r:id="rId31"/>
    <p:sldId id="260" r:id="rId32"/>
    <p:sldId id="261" r:id="rId33"/>
    <p:sldId id="264" r:id="rId34"/>
    <p:sldId id="421" r:id="rId35"/>
    <p:sldId id="423" r:id="rId36"/>
    <p:sldId id="424" r:id="rId37"/>
    <p:sldId id="425" r:id="rId38"/>
    <p:sldId id="426" r:id="rId39"/>
    <p:sldId id="448" r:id="rId40"/>
    <p:sldId id="427" r:id="rId41"/>
    <p:sldId id="428" r:id="rId42"/>
    <p:sldId id="429" r:id="rId43"/>
    <p:sldId id="430" r:id="rId44"/>
    <p:sldId id="432" r:id="rId45"/>
    <p:sldId id="435" r:id="rId46"/>
    <p:sldId id="433" r:id="rId47"/>
    <p:sldId id="434" r:id="rId48"/>
    <p:sldId id="449" r:id="rId49"/>
    <p:sldId id="450" r:id="rId50"/>
    <p:sldId id="407" r:id="rId51"/>
    <p:sldId id="502" r:id="rId52"/>
    <p:sldId id="503" r:id="rId53"/>
    <p:sldId id="504" r:id="rId54"/>
    <p:sldId id="505" r:id="rId55"/>
    <p:sldId id="506" r:id="rId56"/>
    <p:sldId id="507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173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A1E04-DC28-4010-A0D5-F115ADD9429A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070626"/>
              </p:ext>
            </p:extLst>
          </p:nvPr>
        </p:nvGraphicFramePr>
        <p:xfrm>
          <a:off x="968667" y="210541"/>
          <a:ext cx="9677562" cy="65049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9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894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67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64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SYOR WUJUD KEMENTERIAN KHUSUS KAWAL SELIA TVET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 MAC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51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MANFAAT AI PANTAU DERMA DALAM TALIAN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 MAC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SOALAN LAZIM KADAR CUKAI BAHARU 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 MAC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AMBIL IKTIBAR PENGISYTIHARAN MERDEKA PERKUKUH PERPADUAN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 MAC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043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GALAK GUNA INOVASI DIGITAL LINDUNGI FLORA DAN FAUNA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 MAC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BERITA HARIAN</a:t>
                      </a:r>
                      <a:endParaRPr kumimoji="0" lang="en-MY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858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ADAPTASI TEKNOLOGI HIDUPKAN PERMAINAN TRADISIONAL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5 MAC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BERITA HARIAN</a:t>
                      </a:r>
                      <a:endParaRPr kumimoji="0" lang="en-MY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61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KERAJAAN GUBAL AKTA GAJI KHUSUS LEPASAN TVET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6 MAC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BERITA HARIAN</a:t>
                      </a:r>
                      <a:endParaRPr kumimoji="0" lang="en-MY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55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DIDIK GENERASI SEKARANG LEBIH HARGAI KARYA SASTERA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6 MAC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BERITA HARIAN</a:t>
                      </a:r>
                      <a:endParaRPr kumimoji="0" lang="en-MY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74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RAMAI GRADUAN BEKERJA DALAM BIDANG TAK SEPADAN KELAYAKAN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7 MAC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BERITA HARIAN</a:t>
                      </a:r>
                      <a:endParaRPr kumimoji="0" lang="en-MY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991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GAJI MINIMUM RM4000 UNTUK LEPASAN TVET TAK WAJAR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 MAC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BERITA HARIAN</a:t>
                      </a:r>
                      <a:endParaRPr kumimoji="0" lang="en-MY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TUBUH JAWATANKUASA KHAS PANTAU KEBOLEHPASARAN GRADUAN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 MAC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BERITA HARIAN</a:t>
                      </a:r>
                      <a:endParaRPr kumimoji="0" lang="en-MY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MARA RANCANG PERLUAS PROGRAM TVET TAHFIZ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 MAC 2024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BERITA HARIAN</a:t>
                      </a:r>
                      <a:endParaRPr kumimoji="0" lang="en-MY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14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KURIKULUM PENDIDIKAN LEBIH EFEKTIF PASTIKAN KEJAYAAN ‘AI UNTUK RAKYAT’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11 MAC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BERITA HARIAN</a:t>
                      </a:r>
                      <a:endParaRPr kumimoji="0" lang="en-MY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AI MAY BE VULNERABLE TO VIRUSES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11 MAC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NEW STRAITS TIMES</a:t>
                      </a:r>
                      <a:endParaRPr kumimoji="0" lang="en-MY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57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KERAJAAN KEKAL DASAR SEKOLAH VERNAKULAR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12 MAC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BERITA HARIAN</a:t>
                      </a:r>
                      <a:endParaRPr kumimoji="0" lang="en-MY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PERKASA PERANAN SEKOLAH PUPUK MINAT PELAJAR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12 MAC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BERITA HARIAN</a:t>
                      </a:r>
                      <a:endParaRPr kumimoji="0" lang="en-MY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INDIVIDU BEKERJA BAWAH BIDANG KEMAHIRAN MASIH TINGGI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12 MAC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BERITA HARIAN</a:t>
                      </a:r>
                      <a:endParaRPr kumimoji="0" lang="en-MY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MANFAATKAN MEDIA SOSIAL PROMOSI TULISAN JAWI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13 MAC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BERITA HARIAN</a:t>
                      </a:r>
                      <a:endParaRPr kumimoji="0" lang="en-MY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GAJI LUMAYAN ANGKAT MARTABAT GRADUAN TVET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13 MAC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SINAR HARIAN</a:t>
                      </a:r>
                      <a:endParaRPr kumimoji="0" lang="en-MY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17237467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THE TVET PROMISE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13 MAC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NEW STRAITS TIMES</a:t>
                      </a:r>
                      <a:endParaRPr kumimoji="0" lang="en-MY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17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ROMBAKAN SKIM PENCEN ELAK LEDAKAN PERBELANJAAN NEGARA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14 MAC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BERITA HARIAN</a:t>
                      </a:r>
                      <a:endParaRPr kumimoji="0" lang="en-MY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93517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896505" y="841731"/>
            <a:ext cx="6480759" cy="7009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5 MAC 2024</a:t>
            </a:r>
          </a:p>
          <a:p>
            <a:pPr marL="0" indent="0" algn="ctr">
              <a:buNone/>
            </a:pPr>
            <a:r>
              <a:rPr lang="en-US" sz="1400" dirty="0"/>
              <a:t>BH |ADAPTASI TEKNOLOGI HIDUPKAN PERMAINAN TRADISIONAL| MS 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30EB29-D3B1-43DE-86A4-6ECE5F1F5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110" y="1833323"/>
            <a:ext cx="10661780" cy="372614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3136900" y="911306"/>
            <a:ext cx="6044422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MAC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BH|KERAJAAN GUBAL AKTA GAJI KHUSUS LEPASAN TVET| MS 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86929D-D39A-42C3-A5C7-5A07BDC89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3664" y="1662420"/>
            <a:ext cx="5411755" cy="505751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-2688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572655" y="747650"/>
            <a:ext cx="6480759" cy="7009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MAC 2024</a:t>
            </a:r>
          </a:p>
          <a:p>
            <a:pPr marL="0" indent="0" algn="ctr">
              <a:buNone/>
            </a:pPr>
            <a:r>
              <a:rPr lang="en-US" sz="1400" dirty="0"/>
              <a:t>BH |DIDIK GENERASI SEKARANG LEBIH HARGAI KARYA SASTERA| MS 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15B80A-42A3-4E56-9BF0-DBC209C71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583" y="1498764"/>
            <a:ext cx="9336833" cy="486744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55417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896505" y="784581"/>
            <a:ext cx="6480759" cy="7009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7 MAC 2024</a:t>
            </a:r>
          </a:p>
          <a:p>
            <a:pPr marL="0" indent="0" algn="ctr">
              <a:buNone/>
            </a:pPr>
            <a:r>
              <a:rPr lang="en-US" sz="1400" dirty="0"/>
              <a:t>BH |RAMAI GRADUAN BEKERJA DALAM BIDANG TAK SEPADAN KELAYAKAN| MS 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04DE5A-6793-40A0-8F44-0772020CC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042" y="1485507"/>
            <a:ext cx="7791060" cy="526063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651571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414425" y="861533"/>
            <a:ext cx="7039688" cy="62203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8 MAC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 |GAJI MINIMUM RM4000 UNTUK LEPASAN TVET TAK WAJAR| MS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09CEF6-FBB8-4295-924B-FB20C1852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212" y="2057385"/>
            <a:ext cx="9777575" cy="376665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603241" y="911306"/>
            <a:ext cx="7277877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8 MAC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BH|TUBUH JAWATANKUASA KHAS PANTAU KEBOLEHPASARAN GRADUAN| 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88ED3B-2E1E-4453-B715-5F6398401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525" y="1662420"/>
            <a:ext cx="9094237" cy="475380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368351" y="365125"/>
            <a:ext cx="5747657" cy="546181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705228" y="911306"/>
            <a:ext cx="678154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8 MAC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BH|MARA RANCANG PERLUAS PROGRAM TVET TAHFIZ| MS 16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9935A7-FD32-425C-88B7-80FF9601D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469" y="1807158"/>
            <a:ext cx="8694593" cy="492714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79CA87-FE55-4881-B71E-7FA38C0A78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4359" y="1825625"/>
            <a:ext cx="10299441" cy="466725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2333316-09D3-44A3-B2D8-D18C86435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33B43B1D-DA08-4E6D-8F88-FDFBB4255C39}"/>
              </a:ext>
            </a:extLst>
          </p:cNvPr>
          <p:cNvSpPr txBox="1"/>
          <p:nvPr/>
        </p:nvSpPr>
        <p:spPr>
          <a:xfrm>
            <a:off x="2295331" y="911306"/>
            <a:ext cx="7511142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11 MAC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KURIKULUM PE’NDIDIKAN LEBIH EFEKTIF PASTIKAN KEJAYAAN ‘AI UNTUK RAKYAT’| MS 11</a:t>
            </a:r>
          </a:p>
        </p:txBody>
      </p:sp>
    </p:spTree>
    <p:extLst>
      <p:ext uri="{BB962C8B-B14F-4D97-AF65-F5344CB8AC3E}">
        <p14:creationId xmlns:p14="http://schemas.microsoft.com/office/powerpoint/2010/main" val="39657087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-2688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572655" y="747650"/>
            <a:ext cx="6480759" cy="7009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11 MARCH 2024</a:t>
            </a:r>
          </a:p>
          <a:p>
            <a:pPr marL="0" indent="0" algn="ctr">
              <a:buNone/>
            </a:pPr>
            <a:r>
              <a:rPr lang="en-US" sz="1400" dirty="0"/>
              <a:t>NST |AI MAY BE VULNERABLE TO VIRUSES| MS 12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3AE814-F078-4790-90B1-99F85DD1E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33" y="1703464"/>
            <a:ext cx="11327364" cy="391760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16660ED-F957-4A3A-8BF0-F9CA934D6A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6327" y="1825625"/>
            <a:ext cx="10440955" cy="483643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38E9E06-491D-4259-AF27-98A50A9FA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FBDD42F-0455-491B-BEF7-7E0CA7737262}"/>
              </a:ext>
            </a:extLst>
          </p:cNvPr>
          <p:cNvSpPr txBox="1"/>
          <p:nvPr/>
        </p:nvSpPr>
        <p:spPr>
          <a:xfrm>
            <a:off x="2295331" y="911306"/>
            <a:ext cx="7511142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12 MAC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KERAJAAN KEKAL DASAR SEKOLAH VERNAKULAR| MS 8</a:t>
            </a:r>
          </a:p>
        </p:txBody>
      </p:sp>
    </p:spTree>
    <p:extLst>
      <p:ext uri="{BB962C8B-B14F-4D97-AF65-F5344CB8AC3E}">
        <p14:creationId xmlns:p14="http://schemas.microsoft.com/office/powerpoint/2010/main" val="1677557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138C14D-6E4C-441F-AD2A-05E8995567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921129"/>
              </p:ext>
            </p:extLst>
          </p:nvPr>
        </p:nvGraphicFramePr>
        <p:xfrm>
          <a:off x="726071" y="428612"/>
          <a:ext cx="10218739" cy="61840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007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0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61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WHO ARE THE WOMEN MOST LIKELY TO USE AI AT WORK?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 MAC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NEW STRAITS TIMES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SEMAK KURIKULUM PENDIDIKAN LAHIR GENERASI BERJIWA MALAYSIA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15 MAC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SEMAK KURIKULUM PENDIDIKAN LAHIR GENERASI BERJIWA MALAYSIA</a:t>
                      </a:r>
                      <a:r>
                        <a:rPr lang="en-MY" sz="1200" dirty="0"/>
                        <a:t>..SAMBUNGAN..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15 MAC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BERJALAN KAKI 30 MINIT SEHARI AMALAN GAYA HIDUP SIHAT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15 MAC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969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PINDAAN TERBARU AUKU PERLUAS KEGIATAN MAHASISWA DI KAMPUS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19 MAC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79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PERKASA PERANAN AGENSI PERTANIAN DEMI KELANSUNGAN HIDUP RAKYAT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19 MAC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EMPATI PENTING TINGKAT MUTU PENYAMPAIAN AWAM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19 MAC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3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AI-POWERED CONSPIRACIES FLOOD </a:t>
                      </a:r>
                      <a:r>
                        <a:rPr lang="en-US" sz="1200" dirty="0" err="1"/>
                        <a:t>TikTok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19 MAC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666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 INISIATIF ATASI ISU KEKURANGAN BERAS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20 MAC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931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’DAHULUKAN PRODUK TEMPATAN KUKUH KEMBALI RINGGIT’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20 MAC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011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YTL AI CLOUD GUNA SUPERKOMPUTER TERMAJU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20 MAC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011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’BOOST RINGGIT WITH NATION FIRST STANCE’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21 MAC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081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PTPTN CATAT PRESTASI CEMERLANG TAHUN 2023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21  MAC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011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31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’WAJAH’ EKONOMI MALAYSIA JADI LEBIH BAIK 3 TAHUN LAGI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22 MAC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507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HENTI PERBINCANGAN JUMUD JIKA MAHU SELAMATKAN NEGARA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22 MAC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011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ADA SEKOLAH TUNGGU DIBAIK PULIH SEJAK 12 TAHUN LALU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22 MAC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1011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CABARAN IMBANGI KEMAMPUAN GRADUAN, JADI HAB EKONOMI GLOBAL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22 MAC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1011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33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PINDAAN AUKU CORAKKAN INTEGRITI PEMIMPIN MADA DEPAN NEGARA|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22 MAC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1011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SKIM BAHARU PERLU TAWAR PAKEJ PERSARAAN LEBIH BAIK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22 MAC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1011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PERANAN PENTING KERAJAAN URUS KESAN PRESTASI NILAI RINGGIT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22 MAC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HARIAN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61756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8B6464D-026B-4C74-8D33-42DD2D6429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9045" y="1825624"/>
            <a:ext cx="10364755" cy="476178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61B6778-E19C-47E7-8394-21B44E30B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381D40F8-B876-484E-9F0C-653A188CE0EE}"/>
              </a:ext>
            </a:extLst>
          </p:cNvPr>
          <p:cNvSpPr txBox="1"/>
          <p:nvPr/>
        </p:nvSpPr>
        <p:spPr>
          <a:xfrm>
            <a:off x="2295331" y="911306"/>
            <a:ext cx="7511142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12 MAC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PERKASA PERANAN SEKOLAH PUPUK MINAT PELAJAR| MS 13</a:t>
            </a:r>
          </a:p>
        </p:txBody>
      </p:sp>
    </p:spTree>
    <p:extLst>
      <p:ext uri="{BB962C8B-B14F-4D97-AF65-F5344CB8AC3E}">
        <p14:creationId xmlns:p14="http://schemas.microsoft.com/office/powerpoint/2010/main" val="27681772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A9B11-E7D9-49BA-BE82-DA19F1605B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D23553-DE0E-4108-9190-3D3F1AFCE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5624"/>
            <a:ext cx="10668000" cy="489267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27323AF-E2BF-4DB5-9AD7-0401D404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B2AE881B-0554-4038-8354-66185A919B4A}"/>
              </a:ext>
            </a:extLst>
          </p:cNvPr>
          <p:cNvSpPr txBox="1"/>
          <p:nvPr/>
        </p:nvSpPr>
        <p:spPr>
          <a:xfrm>
            <a:off x="2295331" y="911306"/>
            <a:ext cx="7511142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12 MAC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INDIVIDU BEKERJA BAWAH BIDANG KEMAHIRAN MASIH TINGGI| MS 26</a:t>
            </a:r>
          </a:p>
        </p:txBody>
      </p:sp>
    </p:spTree>
    <p:extLst>
      <p:ext uri="{BB962C8B-B14F-4D97-AF65-F5344CB8AC3E}">
        <p14:creationId xmlns:p14="http://schemas.microsoft.com/office/powerpoint/2010/main" val="3216039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A1A4D7-AC1D-4CF3-A45A-57BCF24925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3627" y="1825625"/>
            <a:ext cx="10444745" cy="466725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D3C7174-7E4A-4537-AE65-7E97F0CB4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F3A3A13-B3D1-4CEC-A349-C06F15C192CE}"/>
              </a:ext>
            </a:extLst>
          </p:cNvPr>
          <p:cNvSpPr txBox="1"/>
          <p:nvPr/>
        </p:nvSpPr>
        <p:spPr>
          <a:xfrm>
            <a:off x="2295331" y="911306"/>
            <a:ext cx="7511142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13 MAC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MANFAATKAN MEDIA SOSIAL PROMOSI TULISAN JAWI| MS 13</a:t>
            </a:r>
          </a:p>
        </p:txBody>
      </p:sp>
    </p:spTree>
    <p:extLst>
      <p:ext uri="{BB962C8B-B14F-4D97-AF65-F5344CB8AC3E}">
        <p14:creationId xmlns:p14="http://schemas.microsoft.com/office/powerpoint/2010/main" val="42472432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651571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414425" y="861533"/>
            <a:ext cx="7039688" cy="62203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13 MAC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 |GAJI LUMAYAN ANGKAT MARTABAT GRADUAN TVET| MS 16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9A5263-7931-432F-938F-39150DC3B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694" y="1483566"/>
            <a:ext cx="7363150" cy="53389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55417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896505" y="784581"/>
            <a:ext cx="6480759" cy="7009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13 MARCH 2024</a:t>
            </a:r>
          </a:p>
          <a:p>
            <a:pPr marL="0" indent="0" algn="ctr">
              <a:buNone/>
            </a:pPr>
            <a:r>
              <a:rPr lang="en-US" sz="1400" dirty="0"/>
              <a:t>NST |THE TVET PROMISE| MS 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67F17F-FBC2-42BA-9C5C-117041D2D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464" y="1474803"/>
            <a:ext cx="4669291" cy="53277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540823-9493-451B-B958-7D7D2D6CD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697" y="1485507"/>
            <a:ext cx="4749283" cy="531707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55417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896505" y="784581"/>
            <a:ext cx="6480759" cy="7009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14 MAC 2024</a:t>
            </a:r>
          </a:p>
          <a:p>
            <a:pPr marL="0" indent="0" algn="ctr">
              <a:buNone/>
            </a:pPr>
            <a:r>
              <a:rPr lang="en-US" sz="1400" dirty="0"/>
              <a:t>BH |ROMBAKAN SKIM PENCEN ELAK LEDAKAN PERBELANJAAN NEGARA| 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AE5435-E209-4567-B8E3-BD050B9AE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1399591"/>
            <a:ext cx="10579100" cy="540299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603241" y="911306"/>
            <a:ext cx="7277877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14 MARCH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NST|WHO ARE THE WOMEN MOST LIKELY TO USE AI AT WORK?| MS 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014AFF-C198-422E-8B9E-5C9989A52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20" y="1665654"/>
            <a:ext cx="11874759" cy="428104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651571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414425" y="861533"/>
            <a:ext cx="7039688" cy="62203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15 MAC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 |SEMAK KURIKULUM PENDIDIKAN LAHIR GENERASI BERJIWA MALAYSIA| MS 10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773DA2-85BA-48FE-894E-1281899B2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83" y="1533336"/>
            <a:ext cx="11667834" cy="516447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651571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414425" y="861533"/>
            <a:ext cx="7039688" cy="62203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15 MAC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 |SEMAK KURIKULUM PENBDIDIKAN LAHIR GENERASI BERJIWA MALAYSIA…SAMBUNGAN..| MS 10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F35BB4-FB42-4666-8D52-F80EF5B3D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1533336"/>
            <a:ext cx="11455400" cy="516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7357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603241" y="911306"/>
            <a:ext cx="7277877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15 MAC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BH|BERJALAN KAKI 30 MINIT SEHARI AMALAN GAYA HIDUP SIHAT| MS 13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DFDC32-A221-42A8-82F6-9A5274F58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496" y="1655908"/>
            <a:ext cx="11237008" cy="50419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138C14D-6E4C-441F-AD2A-05E8995567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8219476"/>
              </p:ext>
            </p:extLst>
          </p:nvPr>
        </p:nvGraphicFramePr>
        <p:xfrm>
          <a:off x="726071" y="428612"/>
          <a:ext cx="10218739" cy="18949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007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0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61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LEPASAN SPM KENE BIJAK PILIH JURUSAN PENUHI PROSPEK KERJAYA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25 MAC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PINDAAN AUKU LAHIRKAN PEMIMPIN MATANG, BERDAYA TAHAN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26 MAC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GURU MUDA PERLU TINGKAT PENGUASAAN DIGITAL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26 MAC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PELAJAR MAKIN KURANG MINAT BIDANG STEM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27 MAC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969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IPT PERLU DIANTARABANGSAKAN, BUKAN BERBANGGA BILANGAN PELAJAR LUAR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28 MAC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79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LAHIRKAN GENERASI BERILMU BERPANDU AL-QURAN, SUNAH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28 MAC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05360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-2688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572655" y="747650"/>
            <a:ext cx="6480759" cy="7009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20 MAC 2024</a:t>
            </a:r>
          </a:p>
          <a:p>
            <a:pPr marL="0" indent="0" algn="ctr">
              <a:buNone/>
            </a:pPr>
            <a:r>
              <a:rPr lang="en-US" sz="1400" dirty="0"/>
              <a:t>BH |PINDAAN TERBARU AUKU PERLUAS KEGIATAN MAHASISWA DI KAMPUS| MS 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3C1B44-2065-416C-8185-CEE0C538D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0293" y="1440481"/>
            <a:ext cx="7491413" cy="5417519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/>
          <p:cNvSpPr txBox="1"/>
          <p:nvPr/>
        </p:nvSpPr>
        <p:spPr>
          <a:xfrm>
            <a:off x="2071396" y="892644"/>
            <a:ext cx="8285584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19 MAC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BH|PERKASA PERANAN AGENSI PERTANIAN DEMI KELANSUNGAN HIDUP RAKYAT| MS10 (</a:t>
            </a:r>
            <a:r>
              <a:rPr lang="en-US" sz="1400" dirty="0" err="1"/>
              <a:t>Sambungan</a:t>
            </a:r>
            <a:r>
              <a:rPr lang="en-US" sz="1400" dirty="0"/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1ABDD7-4732-4994-BEE9-0BCC0C73E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105" y="1605287"/>
            <a:ext cx="8399875" cy="5148507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205133" y="911306"/>
            <a:ext cx="778173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19 mac 2024</a:t>
            </a:r>
          </a:p>
          <a:p>
            <a:pPr marL="0" indent="0" algn="ctr">
              <a:buNone/>
            </a:pPr>
            <a:r>
              <a:rPr lang="en-US" sz="1400" dirty="0"/>
              <a:t>BH|PERKASA PERANAN AGENSI PERTANIAN DEMI KELANSUNGAN HIDUP RAKYAT| MS10 (</a:t>
            </a:r>
            <a:r>
              <a:rPr lang="en-US" sz="1400" dirty="0" err="1"/>
              <a:t>Sambungan</a:t>
            </a:r>
            <a:r>
              <a:rPr lang="en-US" sz="1400" dirty="0"/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3545BB-AB96-41B9-9500-3BEB9757B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478" y="1662420"/>
            <a:ext cx="10063041" cy="5035388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/>
          <p:nvPr/>
        </p:nvSpPr>
        <p:spPr>
          <a:xfrm>
            <a:off x="4002576" y="160192"/>
            <a:ext cx="4391779" cy="751114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BERITA HARIAN</a:t>
            </a:r>
          </a:p>
        </p:txBody>
      </p:sp>
      <p:sp>
        <p:nvSpPr>
          <p:cNvPr id="10" name="Content Placeholder 3"/>
          <p:cNvSpPr txBox="1"/>
          <p:nvPr/>
        </p:nvSpPr>
        <p:spPr>
          <a:xfrm>
            <a:off x="3239364" y="911306"/>
            <a:ext cx="644581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19 MAC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BH|EMPATI PENTING TINGKAT MUTU PENYAMPAIAN AWAM| MS 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A2CD37-700F-432E-9037-DDB30BB63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477" y="1662420"/>
            <a:ext cx="10133045" cy="503538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705228" y="911306"/>
            <a:ext cx="678154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19 MAC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NST|AI-POWERED CONSPIRACIES FLOOD </a:t>
            </a:r>
            <a:r>
              <a:rPr lang="en-US" sz="1400" dirty="0" err="1"/>
              <a:t>TikTok</a:t>
            </a:r>
            <a:r>
              <a:rPr lang="en-US" sz="1400" dirty="0"/>
              <a:t>| MS 15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D0FB17-357A-4B34-9A57-569FE0D69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423" y="1719156"/>
            <a:ext cx="8207149" cy="5087526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705228" y="911306"/>
            <a:ext cx="678154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20 MAC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BH|4 INISIATIF ATASI ISU KEKURANGAN BERAS| MS 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66F07D-82B9-4DB6-B1B0-BA38EA7F5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906" y="1662420"/>
            <a:ext cx="7600187" cy="5120936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705228" y="911306"/>
            <a:ext cx="678154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20 MAC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BH|’DAHULUKAN PRODUK TEMPATAN KUKUH KEMBALI RINGGIT’| MS 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78F181-69A3-4582-8614-9287E1CB8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426" y="1807158"/>
            <a:ext cx="9797143" cy="4814716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705228" y="911306"/>
            <a:ext cx="678154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20 MAC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BH|YTL AI CLOUD GUNA SUPERKOMPUTER TERMAJU| MS 27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E21355-526D-411F-AFBD-A7F960A40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010" y="1662420"/>
            <a:ext cx="9653979" cy="5120197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705228" y="911306"/>
            <a:ext cx="678154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21 MAC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NST|’BOOST RINGGIT WITH NATION FIRST STANCE’| MS 2 (</a:t>
            </a:r>
            <a:r>
              <a:rPr lang="en-US" sz="1400" dirty="0" err="1"/>
              <a:t>Sambungan</a:t>
            </a:r>
            <a:r>
              <a:rPr lang="en-US" sz="1400" dirty="0"/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25B287-E76F-4F4C-B711-7A3EE2C89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228" y="1596328"/>
            <a:ext cx="6644045" cy="5168366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705228" y="911306"/>
            <a:ext cx="678154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21 MAC 2024</a:t>
            </a:r>
          </a:p>
          <a:p>
            <a:pPr marL="0" indent="0" algn="ctr">
              <a:buNone/>
            </a:pPr>
            <a:r>
              <a:rPr lang="en-US" sz="1400" dirty="0"/>
              <a:t>NST|’BOOST RINGGIT WITH NATION FIRST STANCE’| MS 2 (</a:t>
            </a:r>
            <a:r>
              <a:rPr lang="en-US" sz="1400" dirty="0" err="1"/>
              <a:t>Sambungan</a:t>
            </a:r>
            <a:r>
              <a:rPr lang="en-US" sz="1400" dirty="0"/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14F4CB-0505-4D65-A030-4C5473146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355" y="1615765"/>
            <a:ext cx="6961285" cy="517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545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00110" y="94006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 HARIAN</a:t>
            </a:r>
          </a:p>
        </p:txBody>
      </p:sp>
      <p:sp>
        <p:nvSpPr>
          <p:cNvPr id="6" name="Content Placeholder 3"/>
          <p:cNvSpPr txBox="1"/>
          <p:nvPr/>
        </p:nvSpPr>
        <p:spPr>
          <a:xfrm>
            <a:off x="2016999" y="845120"/>
            <a:ext cx="8414626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 MAC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BH|SYOR WUJUD KEMENTERIAN KHUSUS KAWAL SELIA TVET|MS 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5B5B5F-6437-490E-97F8-68643DE45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430" y="1723802"/>
            <a:ext cx="9955763" cy="4927816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21 MAC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BH|PTPTN CATAT PRESTASI CEMERLANG TAHUN 2023| MS 17 (</a:t>
            </a:r>
            <a:r>
              <a:rPr lang="en-US" sz="1400" dirty="0" err="1"/>
              <a:t>Sambung</a:t>
            </a:r>
            <a:r>
              <a:rPr lang="en-US" sz="1400" dirty="0"/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7F81F0-1B2E-4E2F-BBF7-104520F7B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523" y="1662420"/>
            <a:ext cx="9050693" cy="5104622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21 MAC 2024</a:t>
            </a:r>
          </a:p>
          <a:p>
            <a:pPr marL="0" indent="0" algn="ctr">
              <a:buNone/>
            </a:pPr>
            <a:r>
              <a:rPr lang="en-US" sz="1400" dirty="0"/>
              <a:t>BH| PTPTN CATAT PRESTASI CEMERLANG TAHUN 2023 | MS 17 (</a:t>
            </a:r>
            <a:r>
              <a:rPr lang="en-US" sz="1400" dirty="0" err="1"/>
              <a:t>Sambungan</a:t>
            </a:r>
            <a:r>
              <a:rPr lang="en-US" sz="1400" dirty="0"/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3674ED-A8B0-441E-A86A-C5D1396FC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613" y="1581176"/>
            <a:ext cx="9666514" cy="518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5720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22 MAC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BH|’WAJAH’ EKONOMI MALAYSIA JADI LEBIH BAIK 3 TAHUN LAGI| MS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8A35A8-C46F-48F5-BD95-9D5B9573F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872" y="1761915"/>
            <a:ext cx="5095875" cy="43745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9B418A-2BA5-48B0-AB8E-09849814B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746" y="1743253"/>
            <a:ext cx="5818543" cy="495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3139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22 MAC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BH|HENTI PERBINCANGAN JUMUD JIKA MAHU SELAMATKAN NEGARA| MS 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BACFD4-86C6-41A8-87AE-F3ADDAA37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188" y="2065810"/>
            <a:ext cx="10431624" cy="34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4823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22 MAC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BH|ADA SEKOLAH TUNGGU DIBAIK PULIH SEJAK 12 TAHUN LALU| MS 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5F16F4-6F63-45F1-8203-5A8178D3B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881" y="1807158"/>
            <a:ext cx="10618237" cy="410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709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22 MAC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BH|TEKNOLOGI TERKINI, KESEDARAN PENGGUNA PERKASA INDUSTRI AIR| MS 10 (</a:t>
            </a:r>
            <a:r>
              <a:rPr lang="en-US" sz="1400" dirty="0" err="1"/>
              <a:t>Sambung</a:t>
            </a:r>
            <a:r>
              <a:rPr lang="en-US" sz="1400" dirty="0"/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36F1BC-EB04-4079-92D9-2F2479B72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061" y="1586204"/>
            <a:ext cx="9563876" cy="511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4974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22 MAC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BH|CABARAN IMBANGI KEMAMPUAN GRADUAN, JADI HAB EKONOMI GLOBAL| MS 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6FD309-E633-4A30-B4D8-54F6057F8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411" y="1662420"/>
            <a:ext cx="9685176" cy="506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313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22 MAC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BH|PINDAAN AUKU CORAKKAN INTEGRITI PEMIMPIN MADA DEPAN NEGARA| MS 12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512683-F160-46C7-9A8C-EC7221CE9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236" y="1747178"/>
            <a:ext cx="8929397" cy="501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5992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5" y="898881"/>
            <a:ext cx="6480759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22 MAC 2024</a:t>
            </a:r>
          </a:p>
          <a:p>
            <a:pPr marL="0" indent="0" algn="ctr">
              <a:buNone/>
            </a:pPr>
            <a:r>
              <a:rPr lang="en-US" sz="1400" dirty="0"/>
              <a:t>BH |SKIM BAHARU PERLU TAWAR PAKEJ PERSARAAN LEBIH BAIK| MS 12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08B517-255F-41F5-8427-2A3804771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029" y="1566129"/>
            <a:ext cx="8117709" cy="513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120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93517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211355" y="841731"/>
            <a:ext cx="7688425" cy="7009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22 MAC 2024</a:t>
            </a:r>
          </a:p>
          <a:p>
            <a:pPr marL="0" indent="0" algn="ctr">
              <a:buNone/>
            </a:pPr>
            <a:r>
              <a:rPr lang="en-US" sz="1400" dirty="0"/>
              <a:t>BH |PERANAN PENTING KERAJAAN URUS KESAN PRESTASI NILAI RINGGIT| MS 12 (</a:t>
            </a:r>
            <a:r>
              <a:rPr lang="en-US" sz="1400" dirty="0" err="1"/>
              <a:t>Sambung</a:t>
            </a:r>
            <a:r>
              <a:rPr lang="en-US" sz="1400" dirty="0"/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0D6131-2DEC-40C9-A49D-0F7294792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931" y="1516893"/>
            <a:ext cx="9535885" cy="524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139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3962315" y="74645"/>
            <a:ext cx="4391779" cy="751114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3044354" y="825759"/>
            <a:ext cx="644581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 MAC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BH|MANFAAT AI PANTAU DERMA DALAM TALIAN|MS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215916-F167-4B3C-A578-4915EA72A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438" y="1721611"/>
            <a:ext cx="10375641" cy="4680855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93517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407299" y="841731"/>
            <a:ext cx="7641770" cy="7009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22 MAC 2024</a:t>
            </a:r>
          </a:p>
          <a:p>
            <a:pPr marL="0" indent="0" algn="ctr">
              <a:buNone/>
            </a:pPr>
            <a:r>
              <a:rPr lang="en-US" sz="1400" dirty="0"/>
              <a:t>BH | PERANAN PENTING KERAJAAN URUS KESAN PRESTASI NILAI RINGGIT |MS 12 (</a:t>
            </a:r>
            <a:r>
              <a:rPr lang="en-US" sz="1400" dirty="0" err="1"/>
              <a:t>Sambungan</a:t>
            </a:r>
            <a:r>
              <a:rPr lang="en-US" sz="1400" dirty="0"/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07D270-1D3B-4A12-B638-FF8D41E4E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841" y="1569724"/>
            <a:ext cx="8845420" cy="513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8688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00110" y="94006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 HARIAN</a:t>
            </a:r>
          </a:p>
        </p:txBody>
      </p:sp>
      <p:sp>
        <p:nvSpPr>
          <p:cNvPr id="6" name="Content Placeholder 3"/>
          <p:cNvSpPr txBox="1"/>
          <p:nvPr/>
        </p:nvSpPr>
        <p:spPr>
          <a:xfrm>
            <a:off x="2016999" y="845120"/>
            <a:ext cx="8414626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25 MAC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BH|LEPASAN SPM KENE BIJAK PILIH JURUSAN PENUHI PROSPEK KERJAYA|MS 11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ED7334-2487-4BE6-83FF-F3FD57BB6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8463" y="1596234"/>
            <a:ext cx="6675072" cy="4743627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3962315" y="74645"/>
            <a:ext cx="4391779" cy="751114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3044354" y="825759"/>
            <a:ext cx="644581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26 MAC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BH|PINDAAN AUKU LAHIRKAN PEMIMPIN MATANG, BERDAYA TAHAN|MS 11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BFAC8D-54F5-4DA1-A114-69DF8034B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0644" y="1454571"/>
            <a:ext cx="7275820" cy="512634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896505" y="898881"/>
            <a:ext cx="6480759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26 MAC 2024</a:t>
            </a:r>
          </a:p>
          <a:p>
            <a:pPr marL="0" indent="0" algn="ctr">
              <a:buNone/>
            </a:pPr>
            <a:r>
              <a:rPr lang="en-US" sz="1400" dirty="0"/>
              <a:t>BH |GURU MUDA PERLU TINGKAT PENGUASAAN DIGITAL| MS 13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F0A321-F94E-410E-9E9B-373E969F3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261" y="1649995"/>
            <a:ext cx="9607420" cy="480371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295331" y="911306"/>
            <a:ext cx="7511142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MAC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PELAJAR MAKIN KURANG MINAT BIDANG STEM| MS 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6C7DB7-F230-456F-B5E7-A9AB47516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103" y="1777889"/>
            <a:ext cx="3797597" cy="4919919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3962315" y="74645"/>
            <a:ext cx="4391779" cy="751114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3044354" y="825759"/>
            <a:ext cx="644581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28 MAC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BH|IPT PERLU DIANTARABANGSAKAN, BUKAN BERBANGGA BILANGAN PELAJAR LUAR|MS 11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B69600-EEA0-4B97-9683-4859C72F9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1667" y="1576873"/>
            <a:ext cx="7371184" cy="5206482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896505" y="898881"/>
            <a:ext cx="6480759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28 MAC 2024</a:t>
            </a:r>
          </a:p>
          <a:p>
            <a:pPr marL="0" indent="0" algn="ctr">
              <a:buNone/>
            </a:pPr>
            <a:r>
              <a:rPr lang="en-US" sz="1400" dirty="0"/>
              <a:t>BH |LAHIRKAN GENERASI BERILMU BERPANDU AL-QURAN, SUNAH| MS 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0298E6-50E3-4F79-9DEF-1504FA56C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375" y="1760380"/>
            <a:ext cx="10325878" cy="473394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896505" y="898881"/>
            <a:ext cx="6480759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 MAC 2024</a:t>
            </a:r>
          </a:p>
          <a:p>
            <a:pPr marL="0" indent="0" algn="ctr">
              <a:buNone/>
            </a:pPr>
            <a:r>
              <a:rPr lang="en-US" sz="1400" dirty="0"/>
              <a:t>BH |SOALAN LAZIM KADAR CUKAI BAHARU| MS 14 (SAMBUNGAN DIBAWAH)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12356E-0A49-4856-9459-98AAE8ABA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639" y="1619452"/>
            <a:ext cx="8402044" cy="507835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295331" y="911306"/>
            <a:ext cx="7511142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 MAC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SOALAN LAZIM KADAR CUKAI BAHARU | MS 14 (SAMBUNGAN)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B78305-A719-49D0-BB07-F261CFA30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204" y="1612698"/>
            <a:ext cx="8241591" cy="508511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3962315" y="74645"/>
            <a:ext cx="4391779" cy="751114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3044354" y="825759"/>
            <a:ext cx="644581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MAC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BH|AMBIL IKTIBAR PENGISYTIHARAN MERDEKA PERKUKUH PERPADUAN|MS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5DD114-32E4-40E6-A152-3242C8F68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256" y="1576873"/>
            <a:ext cx="7332587" cy="498207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896505" y="898881"/>
            <a:ext cx="6480759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MAC 2024</a:t>
            </a:r>
          </a:p>
          <a:p>
            <a:pPr marL="0" indent="0" algn="ctr">
              <a:buNone/>
            </a:pPr>
            <a:r>
              <a:rPr lang="en-US" sz="1400" dirty="0"/>
              <a:t>BH |GALAK GUNA INOVASI DIGITAL LINDUNGI FLORA DAN FAUNA| MS 14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AA7FB2-BE79-478C-BC52-B041D6023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416" y="1770147"/>
            <a:ext cx="10475167" cy="385645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1560</TotalTime>
  <Words>1575</Words>
  <Application>Microsoft Office PowerPoint</Application>
  <PresentationFormat>Widescreen</PresentationFormat>
  <Paragraphs>359</Paragraphs>
  <Slides>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BERITA  HARIAN</vt:lpstr>
      <vt:lpstr>PowerPoint Presentation</vt:lpstr>
      <vt:lpstr>BERITA HARIAN</vt:lpstr>
      <vt:lpstr>BERITA HARIAN</vt:lpstr>
      <vt:lpstr>PowerPoint Presentation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NEW STRAITS TIMES</vt:lpstr>
      <vt:lpstr>BERITA HARIAN</vt:lpstr>
      <vt:lpstr>BERITA HARIAN</vt:lpstr>
      <vt:lpstr>BERITA HARIAN</vt:lpstr>
      <vt:lpstr>BERITA HARIAN</vt:lpstr>
      <vt:lpstr>SINAR HARIAN</vt:lpstr>
      <vt:lpstr>NEW STRAITS TIMES</vt:lpstr>
      <vt:lpstr>BERITA HARIAN</vt:lpstr>
      <vt:lpstr>NEW STRAITS TIMES</vt:lpstr>
      <vt:lpstr>BERITA HARIAN</vt:lpstr>
      <vt:lpstr>BERITA HARIAN</vt:lpstr>
      <vt:lpstr>BERITA HARIAN</vt:lpstr>
      <vt:lpstr>BERITA HARIAN</vt:lpstr>
      <vt:lpstr>BERITA HARIAN</vt:lpstr>
      <vt:lpstr>BERITA HARIAN</vt:lpstr>
      <vt:lpstr>PowerPoint Presentation</vt:lpstr>
      <vt:lpstr>NEW STRAITS TIMES</vt:lpstr>
      <vt:lpstr>BERITA HARIAN</vt:lpstr>
      <vt:lpstr>BERITA HARIAN</vt:lpstr>
      <vt:lpstr>BERITA HARIAN</vt:lpstr>
      <vt:lpstr>NEW STRAITS TIMES</vt:lpstr>
      <vt:lpstr>NEW STRAITS TIMES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 HARIAN</vt:lpstr>
      <vt:lpstr>PowerPoint Presentation</vt:lpstr>
      <vt:lpstr>BERITA HARIAN</vt:lpstr>
      <vt:lpstr>BERITA HARIAN</vt:lpstr>
      <vt:lpstr>PowerPoint Presentation</vt:lpstr>
      <vt:lpstr>BERITA HARIAN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MOHE2</cp:lastModifiedBy>
  <cp:revision>616</cp:revision>
  <dcterms:created xsi:type="dcterms:W3CDTF">2023-04-11T00:27:00Z</dcterms:created>
  <dcterms:modified xsi:type="dcterms:W3CDTF">2024-04-22T01:46:54Z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E3C12DD99BEC483FAC03BA225B5A67E1_12</vt:lpwstr>
  </property>
  <property fmtid="{D5CDD505-2E9C-101B-9397-08002B2CF9AE}" pid="3" name="KSOProductBuildVer">
    <vt:lpwstr>1033-12.2.0.13306</vt:lpwstr>
  </property>
</Properties>
</file>