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11" r:id="rId3"/>
    <p:sldId id="391" r:id="rId4"/>
    <p:sldId id="392" r:id="rId5"/>
    <p:sldId id="393" r:id="rId6"/>
    <p:sldId id="394" r:id="rId7"/>
    <p:sldId id="395" r:id="rId8"/>
    <p:sldId id="682" r:id="rId9"/>
    <p:sldId id="398" r:id="rId10"/>
    <p:sldId id="397" r:id="rId11"/>
    <p:sldId id="399" r:id="rId12"/>
    <p:sldId id="400" r:id="rId13"/>
    <p:sldId id="401" r:id="rId14"/>
    <p:sldId id="403" r:id="rId15"/>
    <p:sldId id="404" r:id="rId16"/>
    <p:sldId id="405" r:id="rId17"/>
    <p:sldId id="406" r:id="rId18"/>
    <p:sldId id="429" r:id="rId19"/>
    <p:sldId id="430" r:id="rId20"/>
    <p:sldId id="407" r:id="rId21"/>
    <p:sldId id="412" r:id="rId22"/>
    <p:sldId id="432" r:id="rId23"/>
    <p:sldId id="431" r:id="rId24"/>
    <p:sldId id="433" r:id="rId25"/>
    <p:sldId id="413" r:id="rId26"/>
    <p:sldId id="434" r:id="rId27"/>
    <p:sldId id="414" r:id="rId28"/>
    <p:sldId id="415" r:id="rId29"/>
    <p:sldId id="416" r:id="rId30"/>
    <p:sldId id="417" r:id="rId31"/>
    <p:sldId id="41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89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999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322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212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087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382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5/13/2025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918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5/13/2025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125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5/13/2025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510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5/13/2025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901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5/13/2025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021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5/13/2025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565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A1E04-DC28-4010-A0D5-F115ADD9429A}" type="datetimeFigureOut">
              <a:rPr lang="en-US" smtClean="0"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35984-2C54-40B3-BFFB-CF6F099168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17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443923-C019-4D91-8404-0EC5FB951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2322059"/>
              </p:ext>
            </p:extLst>
          </p:nvPr>
        </p:nvGraphicFramePr>
        <p:xfrm>
          <a:off x="785813" y="366509"/>
          <a:ext cx="10620373" cy="61249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714">
                  <a:extLst>
                    <a:ext uri="{9D8B030D-6E8A-4147-A177-3AD203B41FA5}">
                      <a16:colId xmlns:a16="http://schemas.microsoft.com/office/drawing/2014/main" val="1368108344"/>
                    </a:ext>
                  </a:extLst>
                </a:gridCol>
                <a:gridCol w="6460575">
                  <a:extLst>
                    <a:ext uri="{9D8B030D-6E8A-4147-A177-3AD203B41FA5}">
                      <a16:colId xmlns:a16="http://schemas.microsoft.com/office/drawing/2014/main" val="2342386776"/>
                    </a:ext>
                  </a:extLst>
                </a:gridCol>
                <a:gridCol w="1595535">
                  <a:extLst>
                    <a:ext uri="{9D8B030D-6E8A-4147-A177-3AD203B41FA5}">
                      <a16:colId xmlns:a16="http://schemas.microsoft.com/office/drawing/2014/main" val="2219442741"/>
                    </a:ext>
                  </a:extLst>
                </a:gridCol>
                <a:gridCol w="2159549">
                  <a:extLst>
                    <a:ext uri="{9D8B030D-6E8A-4147-A177-3AD203B41FA5}">
                      <a16:colId xmlns:a16="http://schemas.microsoft.com/office/drawing/2014/main" val="96783733"/>
                    </a:ext>
                  </a:extLst>
                </a:gridCol>
              </a:tblGrid>
              <a:tr h="1991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034452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’MANFAAT PERJANJIAN PERDAGANGAN BEBAS PERLUASKAN PASARAN’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 APRIL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911844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KOS TINGGI DAN ALIRAN TUNAI TERHAD CABARAN UTAMA PKS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 APRIL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849637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RISIKO HUTANG TINGGI CABARAN UTAMA BNPL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 APRIL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07018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FAHAMI PERUBAHAN SISTEM KEWANGAN ANTARABANGSA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 APRIL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034094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MALAYSIA MUNGKIN TAK TERKENA TEMPIAS NILAI RUPIAH JATUH MENDADAK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4 APRIL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95146014"/>
                  </a:ext>
                </a:extLst>
              </a:tr>
              <a:tr h="26655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MALAYSIA ADA KELEBIHAN SEBAGAI DESTINASI PELABURAN PILIHAN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7 APRIL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6233707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INDUSTRI SARUNG TANGAN HARAPKAN LANGKAH SOKONGAN KECEMASAN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7 APRIL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0939197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REACH TEN BAKAL RAIH RM104 JUTA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 APRIL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2353384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STRUKTUR EKONOMI PELBAGAI TANGANI IMPAK TARIF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 APRIL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98808856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DASAR DANGANGAN TERBUKA MALAYSIA JADI KEKUATAN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 APRIL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67932076"/>
                  </a:ext>
                </a:extLst>
              </a:tr>
              <a:tr h="31939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PENANGGUHAN TARIF LEGAKAN PASARAN SAHAM, MATA WANG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11 APRIL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87811949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MALAYSIA MAMPU HARUNGI CABARAN,KESAN PERANG TARIF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14 APRIL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2490933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ASEAN PERLU PERKUKUH KERJASAMA PERDAGANGAN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14 APRIL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5139027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MALAYSIA TUMPU USAHA TURUNKAN TARIF AS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15 APRIL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41505059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PENGELUARAN GETAH ASLI DI MALAYSIA NAIK 18.7 PERATUS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15 APRIL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32438772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LAWATAN JINPING BAKAL CETUS DINAMIK BAHARU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16 APRIL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41457090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17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PERANG DAGANG AS-CHINA BOLEH JEJAS PENDAPATAN BANK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17 APRIL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7281826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18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LAWATAN PRESIDEN CHINA BAWA IMPAK SIGNIFIKAN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18 APRIL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1587294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19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TARIF AS:SEKTOR PERBANKAN ASIA PASIFIK KEKAL BERDAYA TAHAN</a:t>
                      </a:r>
                      <a:endParaRPr lang="en-MY" sz="12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18 APRIL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62702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0516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940169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APRIL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SH|REACH TEN BAKAL RAIH RM104 JUTA| MS 28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DE493F-A1C7-4178-BC62-907426186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491" y="1699684"/>
            <a:ext cx="6077338" cy="506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709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APRIL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BH|STRUKTUR EKONOMI PELBAGAI TANGANI IMPAK TARIF| MS 18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8F8242-09DD-4CDE-BCF4-63BE42524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468" y="2032842"/>
            <a:ext cx="9907383" cy="438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51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958831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APRIL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BH|DASAR DANGANGAN TERBUKA MALAYSIA JADI KEKUATAN| MS 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8B3696-9079-4A2D-B293-1D9DFC88A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117" y="1740235"/>
            <a:ext cx="9765766" cy="495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232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8889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074504" y="818866"/>
            <a:ext cx="8042988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11 APRIL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BH|PENANGGUHAN TARIF LEGAKAN PASARAN SAHAM, MATA WANG| MS 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FF12BF-5E7C-4B35-8450-2C1835EB6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769" y="1467310"/>
            <a:ext cx="7576457" cy="531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133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846859"/>
            <a:ext cx="6622920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14 APRIL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BH|MALAYSIA MAMPU HARUNGI CABARAN,KESAN PERANG TARIF| MS 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ABB85D-C1DE-46A9-ACE7-F0459DAA1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487" y="1483567"/>
            <a:ext cx="9343345" cy="531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4851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14 APRIL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BH|ASEAN PERLU PERKUKUH KERJASAMA PERDAGANGAN| MS 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71F915-FF96-4C99-9D44-77958D64E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70" y="1837517"/>
            <a:ext cx="11345858" cy="460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75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986824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15 APRIL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BH|MALAYSIA TUMPU USAHA TURUNKAN TARIF AS| MS 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4898FA-1C50-4413-AD0B-3BE7EAFC1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976" y="1576873"/>
            <a:ext cx="9124048" cy="512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716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15 APRIL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SH|PENGELUARAN GETAH ASLI DI MALAYSIA NAIK 18.7 PERATUS| MS 30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94216E-1C25-485C-BEE8-DBADF4396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676" y="1638182"/>
            <a:ext cx="9640645" cy="447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675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958831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16 APRIL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BH|LAWATAN JINPING BAKAL CETUS DINAMIK BAHARU| MS 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D6E2F4-6000-4988-B382-F2223B6EE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999" y="1604865"/>
            <a:ext cx="7450002" cy="509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173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155371" y="958831"/>
            <a:ext cx="7837715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17 APRIL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BH|PERANG DAGANG AS-CHINA BOLEH JEJAS PENDAPATAN BANK| MS 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118CD1-2B1C-4A4D-BA7A-1A4F60327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28" y="1595535"/>
            <a:ext cx="11593543" cy="517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275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443923-C019-4D91-8404-0EC5FB951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7680795"/>
              </p:ext>
            </p:extLst>
          </p:nvPr>
        </p:nvGraphicFramePr>
        <p:xfrm>
          <a:off x="785813" y="366509"/>
          <a:ext cx="10620373" cy="3317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714">
                  <a:extLst>
                    <a:ext uri="{9D8B030D-6E8A-4147-A177-3AD203B41FA5}">
                      <a16:colId xmlns:a16="http://schemas.microsoft.com/office/drawing/2014/main" val="1368108344"/>
                    </a:ext>
                  </a:extLst>
                </a:gridCol>
                <a:gridCol w="5085184">
                  <a:extLst>
                    <a:ext uri="{9D8B030D-6E8A-4147-A177-3AD203B41FA5}">
                      <a16:colId xmlns:a16="http://schemas.microsoft.com/office/drawing/2014/main" val="2342386776"/>
                    </a:ext>
                  </a:extLst>
                </a:gridCol>
                <a:gridCol w="2369975">
                  <a:extLst>
                    <a:ext uri="{9D8B030D-6E8A-4147-A177-3AD203B41FA5}">
                      <a16:colId xmlns:a16="http://schemas.microsoft.com/office/drawing/2014/main" val="2219442741"/>
                    </a:ext>
                  </a:extLst>
                </a:gridCol>
                <a:gridCol w="2760500">
                  <a:extLst>
                    <a:ext uri="{9D8B030D-6E8A-4147-A177-3AD203B41FA5}">
                      <a16:colId xmlns:a16="http://schemas.microsoft.com/office/drawing/2014/main" val="96783733"/>
                    </a:ext>
                  </a:extLst>
                </a:gridCol>
              </a:tblGrid>
              <a:tr h="1991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034452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EKONOMI PERLAHAN SUKU PERTAMA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21 APRIL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911844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USAHAWAN TANI MUDA DI PULAU PINANG DISARAN MOHON GAM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21 APRIL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849637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RINGGIT MENINGKAT KEPADA 4.39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22 APRIL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07018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INFLASI MENINGKAT KADAR PERLAHAN 1.4 PERATUS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24 APRIL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034094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BENTUK STRATEGI BERDASARKAN SENARIO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25 APRIL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95146014"/>
                  </a:ext>
                </a:extLst>
              </a:tr>
              <a:tr h="26655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PERODUA DIJANGKA RAIH MANFAAT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29 APRIL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6233707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GLOVE EXPORTS TO U.S. TO CONTINUE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29 APRIL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0939197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BANTU RAKYAT HADAPI CABARAN EKONOMI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30 APRIL 2025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2353384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CHINA REJECTS BOEING JET ORDERS DUE TO U.S. TARIFFS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30 APRIL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98808856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GOLD DROPS AS TRADE WAR CONCERNS EASE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30 APRIL 2025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679320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97420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940169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18 APRIL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BH|LAWATAN PRESIDEN CHINA BAWA IMPAK SIGNIFIKAN| MS 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0433DD-C5A5-4CA8-B7BF-F3AE576C3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952" y="1576872"/>
            <a:ext cx="7268546" cy="520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718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846859"/>
            <a:ext cx="6622920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18 APRIL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SH|TARIF AS:SEKTOR PERBANKAN ASIA PASIFIK KEKAL BERDAYA TAHAN| MS 29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961D4B-D55E-4DD9-9421-383FB5799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2811" y="1446245"/>
            <a:ext cx="6106377" cy="535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2611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949500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21 APRIL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SH|EKONOMI PERLAHAN SUKU PERTAMA 2025| MS 28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F0AF64-F0A7-4F66-A640-39ACA2243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754" y="1737195"/>
            <a:ext cx="9070491" cy="472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2245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21 APRIL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SH|USAHAWAN TANI MUDA DI PULAU PINANG DISARAN MOHON GAM| MS 29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746A39-A75C-4692-8C77-970ABC3C1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649" y="1920000"/>
            <a:ext cx="10202699" cy="350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423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48220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725446" y="856190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22 APRIL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SH|RINGGIT MENINGKAT KEPADA 4.39| MS 29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45ADF5-6B64-4814-AAA3-2DB8D6399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543" y="1640075"/>
            <a:ext cx="9242031" cy="476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613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APRIL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SH|INFLASI MENINGKAT KADAR PERLAHAN 1.4 PERATUS| MS 29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953182-6CCB-4A1D-A3C4-3C0168E02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258" y="1761892"/>
            <a:ext cx="7049484" cy="333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5496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25 APRIL 2024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SH|BENTUK STRATEGI BERDASARKAN SENARIO| MS 28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027293-58A5-448C-8A9A-5DCCCACE6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093" y="1686282"/>
            <a:ext cx="8431811" cy="455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1671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144484" y="1072784"/>
            <a:ext cx="7903029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29 APRIL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SH|PERODUA DIJANGKA RAIH MANFAAT | MS 29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98942A-31FD-4BB4-ABE5-7A128F45C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572" y="1857549"/>
            <a:ext cx="6096851" cy="446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3630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29 APRIL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NST|GLOVE EXPORTS TO U.S. TO CONTINUE|MS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0C18D1-B1DF-40EA-A0A6-AEFA37657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702" y="1607254"/>
            <a:ext cx="10164594" cy="47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7353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93083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30 APRIL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SH|BANTU RAKYAT HADAPI CABARAN EKONOMI| MS 29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E00182-A1D0-45F6-8D5B-6ABDC7294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523" y="1726161"/>
            <a:ext cx="5615273" cy="507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991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220686" y="958831"/>
            <a:ext cx="7800392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 APRIL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BH|’MANFAAT PERJANJIAN PERDAGANGAN BEBAS PERLUASKAN PASARAN’| MS 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B76DEF-1BA1-4F65-A6F3-D5516D357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910" y="2140215"/>
            <a:ext cx="10042179" cy="405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129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76216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51708" y="830495"/>
            <a:ext cx="6622920" cy="74716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30 APRIL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NST|CHINA REJECTS BOEING JET ORDERS DUE TO U.S. TARIFFS| MS 16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5831AE-2CE7-4009-8201-5D19F284A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8581" y="1687340"/>
            <a:ext cx="2650048" cy="517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784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85544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893514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30 APRIL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NST|GOLD DROPS AS TRADE WAR CONCERNS EASE| MS 16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317792-6123-4FAB-8081-7934EAA2A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751" y="1674648"/>
            <a:ext cx="5138058" cy="517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005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59937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 APRIL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BH|KOS TINGGI DAN ALIRAN TUNAI TERHAD CABARAN UTAMA PKS| MS 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D62142-A95D-4CE9-B287-1AE8D6068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2479" y="1771181"/>
            <a:ext cx="6774786" cy="481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078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6688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144484" y="886172"/>
            <a:ext cx="7903029" cy="68137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APRIL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BH|RISIKO HUTANG TINGGI CABARAN UTAMA BNPL| MS 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04F1BF-5BBE-41AA-90F4-14F4D9CEE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142" y="1635719"/>
            <a:ext cx="6973716" cy="491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5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1024148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APRIL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BH|FAHAMI PERUBAHAN SISTEM KEWANGAN ANTARABANGSA| MS 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84B09F-35F7-4B63-9AC3-CF608BA5B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200" y="1804501"/>
            <a:ext cx="11298227" cy="418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029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89030" y="911306"/>
            <a:ext cx="662292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APRIL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BH|MALAYSIA MUNGKIN TAK TERKENA TEMPIAS NILAI RUPIAH JATUH MENDADAK| MS 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B1CB48-A0F0-419A-81F8-9C4FC54DD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840" y="1807158"/>
            <a:ext cx="7969884" cy="486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18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85544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873897" y="870888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 April 2025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BH| MALAYSIA ADA KELEBIHAN SEBAGAI DESTINASI PELABURAN PILIHAN| MS 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0D547C-7B6C-4395-A2E6-198D4305C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771" y="1552643"/>
            <a:ext cx="8352453" cy="521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827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85F887-A1E7-4880-B2C0-86244226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46B9E7-2A9A-4632-8DBE-A2EC59715B94}"/>
              </a:ext>
            </a:extLst>
          </p:cNvPr>
          <p:cNvSpPr txBox="1">
            <a:spLocks/>
          </p:cNvSpPr>
          <p:nvPr/>
        </p:nvSpPr>
        <p:spPr>
          <a:xfrm>
            <a:off x="2679700" y="921507"/>
            <a:ext cx="6622920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7 APRIL 2025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BH|INDUSTRI SARUNG TANGAN HARAPKAN LANGKAH SOKONGAN KECEMASAN| MS 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DC78D2-DF7E-4134-8C09-51F5808F0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913" y="1641432"/>
            <a:ext cx="3984171" cy="517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3856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15984</TotalTime>
  <Words>871</Words>
  <Application>Microsoft Office PowerPoint</Application>
  <PresentationFormat>Widescreen</PresentationFormat>
  <Paragraphs>211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SINAR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SINAR HARIAN</vt:lpstr>
      <vt:lpstr>BERITA HARIAN</vt:lpstr>
      <vt:lpstr>BERITA HARIAN</vt:lpstr>
      <vt:lpstr>BERITA HARIAN</vt:lpstr>
      <vt:lpstr>SINAR HARIAN</vt:lpstr>
      <vt:lpstr>SINAR HARIAN</vt:lpstr>
      <vt:lpstr>SINAR HARIAN</vt:lpstr>
      <vt:lpstr>SINAR HARIAN</vt:lpstr>
      <vt:lpstr>SINAR HARIAN</vt:lpstr>
      <vt:lpstr>SINAR HARIAN</vt:lpstr>
      <vt:lpstr>SINAR HARIAN</vt:lpstr>
      <vt:lpstr>NEW STRAITS TIMES</vt:lpstr>
      <vt:lpstr>SINAR HARIAN</vt:lpstr>
      <vt:lpstr>NEW STRAITS TIMES</vt:lpstr>
      <vt:lpstr>NEW STRAITS TIMES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MOHE2</cp:lastModifiedBy>
  <cp:revision>728</cp:revision>
  <dcterms:created xsi:type="dcterms:W3CDTF">2023-04-11T00:27:44Z</dcterms:created>
  <dcterms:modified xsi:type="dcterms:W3CDTF">2025-05-13T00:55:09Z</dcterms:modified>
</cp:coreProperties>
</file>